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81" r:id="rId8"/>
    <p:sldId id="264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900" y="3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A6A6A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7415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A6A6A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7415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A6A6A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A6A6A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0491" y="729996"/>
            <a:ext cx="403606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A6A6A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12740" y="1403174"/>
            <a:ext cx="6321425" cy="3813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7415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hello@higneyintl.com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6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5.png"/><Relationship Id="rId2" Type="http://schemas.openxmlformats.org/officeDocument/2006/relationships/image" Target="../media/image6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g"/><Relationship Id="rId4" Type="http://schemas.openxmlformats.org/officeDocument/2006/relationships/image" Target="../media/image8.jpg"/><Relationship Id="rId9" Type="http://schemas.openxmlformats.org/officeDocument/2006/relationships/image" Target="../media/image5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12" Type="http://schemas.openxmlformats.org/officeDocument/2006/relationships/image" Target="../media/image5.png"/><Relationship Id="rId17" Type="http://schemas.openxmlformats.org/officeDocument/2006/relationships/image" Target="../media/image34.png"/><Relationship Id="rId2" Type="http://schemas.openxmlformats.org/officeDocument/2006/relationships/image" Target="../media/image20.jp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jpg"/><Relationship Id="rId19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g"/><Relationship Id="rId7" Type="http://schemas.openxmlformats.org/officeDocument/2006/relationships/image" Target="../media/image4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5752"/>
            <a:ext cx="12191998" cy="41147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13140" y="1355306"/>
            <a:ext cx="2950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E7E7E"/>
                </a:solidFill>
                <a:latin typeface="Constantia"/>
                <a:cs typeface="Constantia"/>
              </a:rPr>
              <a:t>Bespoke</a:t>
            </a:r>
            <a:r>
              <a:rPr sz="1800" spc="-80" dirty="0">
                <a:solidFill>
                  <a:srgbClr val="7E7E7E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7E7E7E"/>
                </a:solidFill>
                <a:latin typeface="Constantia"/>
                <a:cs typeface="Constantia"/>
              </a:rPr>
              <a:t>Design</a:t>
            </a:r>
            <a:r>
              <a:rPr sz="1800" spc="-60" dirty="0">
                <a:solidFill>
                  <a:srgbClr val="7E7E7E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7E7E7E"/>
                </a:solidFill>
                <a:latin typeface="Constantia"/>
                <a:cs typeface="Constantia"/>
              </a:rPr>
              <a:t>&amp;</a:t>
            </a:r>
            <a:r>
              <a:rPr sz="1800" spc="-35" dirty="0">
                <a:solidFill>
                  <a:srgbClr val="7E7E7E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onstantia"/>
                <a:cs typeface="Constantia"/>
              </a:rPr>
              <a:t>Fulfillment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488" y="6190051"/>
            <a:ext cx="46113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00145" algn="l"/>
              </a:tabLst>
            </a:pPr>
            <a:r>
              <a:rPr sz="1400" dirty="0">
                <a:solidFill>
                  <a:srgbClr val="7E7E7E"/>
                </a:solidFill>
                <a:latin typeface="Constantia"/>
                <a:cs typeface="Constantia"/>
              </a:rPr>
              <a:t>Higney</a:t>
            </a:r>
            <a:r>
              <a:rPr sz="1400" spc="-65" dirty="0">
                <a:solidFill>
                  <a:srgbClr val="7E7E7E"/>
                </a:solidFill>
                <a:latin typeface="Constantia"/>
                <a:cs typeface="Constantia"/>
              </a:rPr>
              <a:t> </a:t>
            </a:r>
            <a:r>
              <a:rPr sz="1400" dirty="0">
                <a:solidFill>
                  <a:srgbClr val="7E7E7E"/>
                </a:solidFill>
                <a:latin typeface="Constantia"/>
                <a:cs typeface="Constantia"/>
              </a:rPr>
              <a:t>International,</a:t>
            </a:r>
            <a:r>
              <a:rPr sz="1400" spc="295" dirty="0">
                <a:solidFill>
                  <a:srgbClr val="7E7E7E"/>
                </a:solidFill>
                <a:latin typeface="Constantia"/>
                <a:cs typeface="Constantia"/>
              </a:rPr>
              <a:t> </a:t>
            </a:r>
            <a:r>
              <a:rPr lang="en-US" sz="1400" spc="-10" dirty="0">
                <a:solidFill>
                  <a:srgbClr val="7E7E7E"/>
                </a:solidFill>
                <a:latin typeface="Constantia"/>
                <a:cs typeface="Constantia"/>
              </a:rPr>
              <a:t>Hollywood,</a:t>
            </a:r>
            <a:r>
              <a:rPr sz="1400" spc="-50" dirty="0">
                <a:solidFill>
                  <a:srgbClr val="7E7E7E"/>
                </a:solidFill>
                <a:latin typeface="Constantia"/>
                <a:cs typeface="Constantia"/>
              </a:rPr>
              <a:t> </a:t>
            </a:r>
            <a:r>
              <a:rPr sz="1400" spc="-10" dirty="0">
                <a:solidFill>
                  <a:srgbClr val="7E7E7E"/>
                </a:solidFill>
                <a:latin typeface="Constantia"/>
                <a:cs typeface="Constantia"/>
              </a:rPr>
              <a:t>Florida</a:t>
            </a:r>
            <a:r>
              <a:rPr sz="1400" dirty="0">
                <a:solidFill>
                  <a:srgbClr val="7E7E7E"/>
                </a:solidFill>
                <a:latin typeface="Constantia"/>
                <a:cs typeface="Constantia"/>
              </a:rPr>
              <a:t>	</a:t>
            </a:r>
            <a:r>
              <a:rPr sz="1200" spc="-10" dirty="0">
                <a:solidFill>
                  <a:srgbClr val="7E7E7E"/>
                </a:solidFill>
                <a:latin typeface="Constantia"/>
                <a:cs typeface="Constantia"/>
              </a:rPr>
              <a:t>954-</a:t>
            </a:r>
            <a:r>
              <a:rPr sz="1200" spc="-20" dirty="0">
                <a:solidFill>
                  <a:srgbClr val="7E7E7E"/>
                </a:solidFill>
                <a:latin typeface="Constantia"/>
                <a:cs typeface="Constantia"/>
              </a:rPr>
              <a:t>444-8754</a:t>
            </a:r>
            <a:endParaRPr sz="1200" dirty="0">
              <a:latin typeface="Constantia"/>
              <a:cs typeface="Constant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177" y="535220"/>
            <a:ext cx="3495317" cy="4310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467600" y="533401"/>
            <a:ext cx="4419600" cy="1905000"/>
          </a:xfrm>
          <a:custGeom>
            <a:avLst/>
            <a:gdLst/>
            <a:ahLst/>
            <a:cxnLst/>
            <a:rect l="l" t="t" r="r" b="b"/>
            <a:pathLst>
              <a:path w="4419600" h="2493645">
                <a:moveTo>
                  <a:pt x="4419600" y="0"/>
                </a:moveTo>
                <a:lnTo>
                  <a:pt x="0" y="0"/>
                </a:lnTo>
                <a:lnTo>
                  <a:pt x="0" y="2493264"/>
                </a:lnTo>
                <a:lnTo>
                  <a:pt x="4419600" y="2493264"/>
                </a:lnTo>
                <a:lnTo>
                  <a:pt x="4419600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46340" y="734059"/>
            <a:ext cx="34563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LA </a:t>
            </a: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HABANA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(KIMPTON</a:t>
            </a:r>
            <a:r>
              <a:rPr sz="1800" b="1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ANGLER’S</a:t>
            </a:r>
            <a:r>
              <a:rPr sz="1800" b="1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HOTEL</a:t>
            </a:r>
            <a:r>
              <a:rPr sz="1800" b="1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MIAMI)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6340" y="1288796"/>
            <a:ext cx="4262120" cy="931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1200" b="0" spc="-10" dirty="0">
                <a:latin typeface="Calibri Light"/>
                <a:cs typeface="Calibri Light"/>
              </a:rPr>
              <a:t>Estimated</a:t>
            </a:r>
            <a:r>
              <a:rPr sz="1200" b="0" spc="-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opening:</a:t>
            </a:r>
            <a:r>
              <a:rPr sz="1200" b="0" spc="26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June</a:t>
            </a:r>
            <a:r>
              <a:rPr sz="1200" b="0" spc="-15" dirty="0">
                <a:latin typeface="Calibri Light"/>
                <a:cs typeface="Calibri Light"/>
              </a:rPr>
              <a:t> </a:t>
            </a:r>
            <a:r>
              <a:rPr sz="1200" b="0" spc="-20" dirty="0">
                <a:latin typeface="Calibri Light"/>
                <a:cs typeface="Calibri Light"/>
              </a:rPr>
              <a:t>202</a:t>
            </a:r>
            <a:r>
              <a:rPr lang="en-US" sz="1200" b="0" spc="-20" dirty="0">
                <a:latin typeface="Calibri Light"/>
                <a:cs typeface="Calibri Light"/>
              </a:rPr>
              <a:t>5</a:t>
            </a:r>
            <a:endParaRPr sz="1200" dirty="0">
              <a:latin typeface="Calibri Light"/>
              <a:cs typeface="Calibri Light"/>
            </a:endParaRPr>
          </a:p>
          <a:p>
            <a:pPr marL="12700" marR="5080" algn="just">
              <a:lnSpc>
                <a:spcPct val="100000"/>
              </a:lnSpc>
              <a:spcBef>
                <a:spcPts val="1440"/>
              </a:spcBef>
            </a:pPr>
            <a:r>
              <a:rPr sz="1200" b="0" dirty="0">
                <a:latin typeface="Calibri Light"/>
                <a:cs typeface="Calibri Light"/>
              </a:rPr>
              <a:t>Higney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International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is</a:t>
            </a:r>
            <a:r>
              <a:rPr sz="1200" b="0" spc="11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working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with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local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Miami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operator</a:t>
            </a:r>
            <a:r>
              <a:rPr sz="1200" b="0" spc="11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Georgios </a:t>
            </a:r>
            <a:r>
              <a:rPr sz="1200" b="0" dirty="0">
                <a:latin typeface="Calibri Light"/>
                <a:cs typeface="Calibri Light"/>
              </a:rPr>
              <a:t>Vogiatzis,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owner</a:t>
            </a:r>
            <a:r>
              <a:rPr sz="1200" b="0" spc="1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of</a:t>
            </a:r>
            <a:r>
              <a:rPr sz="1200" b="0" spc="13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Santorini</a:t>
            </a:r>
            <a:r>
              <a:rPr sz="1200" b="0" spc="1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by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Georgios,</a:t>
            </a:r>
            <a:r>
              <a:rPr sz="1200" b="0" spc="11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to</a:t>
            </a:r>
            <a:r>
              <a:rPr sz="1200" b="0" spc="1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create</a:t>
            </a:r>
            <a:r>
              <a:rPr sz="1200" b="0" spc="1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</a:t>
            </a:r>
            <a:r>
              <a:rPr sz="1200" b="0" spc="1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new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concept </a:t>
            </a:r>
            <a:r>
              <a:rPr sz="1200" b="0" dirty="0">
                <a:latin typeface="Calibri Light"/>
                <a:cs typeface="Calibri Light"/>
              </a:rPr>
              <a:t>for</a:t>
            </a:r>
            <a:r>
              <a:rPr sz="1200" b="0" spc="4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Anglers</a:t>
            </a:r>
            <a:r>
              <a:rPr sz="1200" b="0" spc="5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Hotel</a:t>
            </a:r>
            <a:r>
              <a:rPr sz="1200" b="0" spc="5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in</a:t>
            </a:r>
            <a:r>
              <a:rPr sz="1200" b="0" spc="6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Miami.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endParaRPr sz="1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239000" y="228600"/>
            <a:ext cx="4724400" cy="1847214"/>
          </a:xfrm>
          <a:custGeom>
            <a:avLst/>
            <a:gdLst/>
            <a:ahLst/>
            <a:cxnLst/>
            <a:rect l="l" t="t" r="r" b="b"/>
            <a:pathLst>
              <a:path w="4724400" h="1847214">
                <a:moveTo>
                  <a:pt x="4724400" y="0"/>
                </a:moveTo>
                <a:lnTo>
                  <a:pt x="0" y="0"/>
                </a:lnTo>
                <a:lnTo>
                  <a:pt x="0" y="1847088"/>
                </a:lnTo>
                <a:lnTo>
                  <a:pt x="4724400" y="1847088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FF">
              <a:alpha val="811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17740" y="429259"/>
            <a:ext cx="2355850" cy="48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NIKKI</a:t>
            </a:r>
            <a:r>
              <a:rPr sz="1800" b="1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BEACH</a:t>
            </a:r>
            <a:r>
              <a:rPr sz="1800" b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BARBADOS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b="0" dirty="0">
                <a:solidFill>
                  <a:srgbClr val="000000"/>
                </a:solidFill>
                <a:latin typeface="Calibri Light"/>
                <a:cs typeface="Calibri Light"/>
              </a:rPr>
              <a:t>Project</a:t>
            </a:r>
            <a:r>
              <a:rPr sz="1200" b="0" spc="-6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200" b="0" spc="-10" dirty="0">
                <a:solidFill>
                  <a:srgbClr val="000000"/>
                </a:solidFill>
                <a:latin typeface="Calibri Light"/>
                <a:cs typeface="Calibri Light"/>
              </a:rPr>
              <a:t>complete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7740" y="1075435"/>
            <a:ext cx="45669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latin typeface="Calibri Light"/>
                <a:cs typeface="Calibri Light"/>
              </a:rPr>
              <a:t>Peter</a:t>
            </a:r>
            <a:r>
              <a:rPr sz="1200" b="0" spc="1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constructed</a:t>
            </a:r>
            <a:r>
              <a:rPr sz="1200" b="0" spc="1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this</a:t>
            </a:r>
            <a:r>
              <a:rPr sz="1200" b="0" spc="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location</a:t>
            </a:r>
            <a:r>
              <a:rPr sz="1200" b="0" spc="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as</a:t>
            </a:r>
            <a:r>
              <a:rPr sz="1200" b="0" spc="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</a:t>
            </a:r>
            <a:r>
              <a:rPr sz="1200" b="0" spc="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new</a:t>
            </a:r>
            <a:r>
              <a:rPr sz="1200" b="0" spc="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build</a:t>
            </a:r>
            <a:r>
              <a:rPr sz="1200" b="0" spc="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on</a:t>
            </a:r>
            <a:r>
              <a:rPr sz="1200" b="0" spc="-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1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North</a:t>
            </a:r>
            <a:r>
              <a:rPr sz="1200" b="0" spc="1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West</a:t>
            </a:r>
            <a:r>
              <a:rPr sz="1200" b="0" spc="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coast</a:t>
            </a:r>
            <a:r>
              <a:rPr sz="1200" b="0" spc="15" dirty="0">
                <a:latin typeface="Calibri Light"/>
                <a:cs typeface="Calibri Light"/>
              </a:rPr>
              <a:t> </a:t>
            </a:r>
            <a:r>
              <a:rPr sz="1200" b="0" spc="-25" dirty="0">
                <a:latin typeface="Calibri Light"/>
                <a:cs typeface="Calibri Light"/>
              </a:rPr>
              <a:t>of </a:t>
            </a:r>
            <a:r>
              <a:rPr sz="1200" b="0" dirty="0">
                <a:latin typeface="Calibri Light"/>
                <a:cs typeface="Calibri Light"/>
              </a:rPr>
              <a:t>Barbados,</a:t>
            </a:r>
            <a:r>
              <a:rPr sz="1200" b="0" spc="6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in</a:t>
            </a:r>
            <a:r>
              <a:rPr sz="1200" b="0" spc="9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conjunction</a:t>
            </a:r>
            <a:r>
              <a:rPr sz="1200" b="0" spc="7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with</a:t>
            </a:r>
            <a:r>
              <a:rPr sz="1200" b="0" spc="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Jada</a:t>
            </a:r>
            <a:r>
              <a:rPr sz="1200" b="0" spc="7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Construction,</a:t>
            </a:r>
            <a:r>
              <a:rPr sz="1200" b="0" spc="7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this</a:t>
            </a:r>
            <a:r>
              <a:rPr sz="1200" b="0" spc="9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facility</a:t>
            </a:r>
            <a:r>
              <a:rPr sz="1200" b="0" spc="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marked</a:t>
            </a:r>
            <a:r>
              <a:rPr sz="1200" b="0" spc="70" dirty="0">
                <a:latin typeface="Calibri Light"/>
                <a:cs typeface="Calibri Light"/>
              </a:rPr>
              <a:t> </a:t>
            </a:r>
            <a:r>
              <a:rPr sz="1200" b="0" spc="-25" dirty="0">
                <a:latin typeface="Calibri Light"/>
                <a:cs typeface="Calibri Light"/>
              </a:rPr>
              <a:t>the </a:t>
            </a:r>
            <a:r>
              <a:rPr sz="1200" b="0" dirty="0">
                <a:latin typeface="Calibri Light"/>
                <a:cs typeface="Calibri Light"/>
              </a:rPr>
              <a:t>first</a:t>
            </a:r>
            <a:r>
              <a:rPr sz="1200" b="0" spc="10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luxury</a:t>
            </a:r>
            <a:r>
              <a:rPr sz="1200" b="0" spc="9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beach</a:t>
            </a:r>
            <a:r>
              <a:rPr sz="1200" b="0" spc="10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club</a:t>
            </a:r>
            <a:r>
              <a:rPr sz="1200" b="0" spc="10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on</a:t>
            </a:r>
            <a:r>
              <a:rPr sz="1200" b="0" spc="10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9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island.</a:t>
            </a:r>
            <a:r>
              <a:rPr sz="1200" b="0" spc="9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Guest</a:t>
            </a:r>
            <a:r>
              <a:rPr sz="1200" b="0" spc="10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amenities</a:t>
            </a:r>
            <a:r>
              <a:rPr sz="1200" b="0" spc="10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include</a:t>
            </a:r>
            <a:r>
              <a:rPr sz="1200" b="0" spc="9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</a:t>
            </a:r>
            <a:r>
              <a:rPr sz="1200" b="0" spc="9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swim-</a:t>
            </a:r>
            <a:r>
              <a:rPr sz="1200" b="0" spc="-25" dirty="0">
                <a:latin typeface="Calibri Light"/>
                <a:cs typeface="Calibri Light"/>
              </a:rPr>
              <a:t>up </a:t>
            </a:r>
            <a:r>
              <a:rPr sz="1200" b="0" dirty="0">
                <a:latin typeface="Calibri Light"/>
                <a:cs typeface="Calibri Light"/>
              </a:rPr>
              <a:t>octagon</a:t>
            </a:r>
            <a:r>
              <a:rPr sz="1200" b="0" spc="-3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wet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spc="-25" dirty="0">
                <a:latin typeface="Calibri Light"/>
                <a:cs typeface="Calibri Light"/>
              </a:rPr>
              <a:t>bar,</a:t>
            </a:r>
            <a:r>
              <a:rPr sz="1200" b="0" spc="-3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oversized</a:t>
            </a:r>
            <a:r>
              <a:rPr sz="1200" b="0" spc="-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luxury</a:t>
            </a:r>
            <a:r>
              <a:rPr sz="1200" b="0" spc="-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pool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beds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and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VIP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cabanas.</a:t>
            </a:r>
            <a:endParaRPr sz="1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4800" y="304800"/>
            <a:ext cx="4724400" cy="1828800"/>
          </a:xfrm>
          <a:custGeom>
            <a:avLst/>
            <a:gdLst/>
            <a:ahLst/>
            <a:cxnLst/>
            <a:rect l="l" t="t" r="r" b="b"/>
            <a:pathLst>
              <a:path w="4724400" h="2032000">
                <a:moveTo>
                  <a:pt x="4724400" y="0"/>
                </a:moveTo>
                <a:lnTo>
                  <a:pt x="0" y="0"/>
                </a:lnTo>
                <a:lnTo>
                  <a:pt x="0" y="2031491"/>
                </a:lnTo>
                <a:lnTo>
                  <a:pt x="4724400" y="2031491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FF">
              <a:alpha val="811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505626"/>
            <a:ext cx="3013710" cy="48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NIKKI</a:t>
            </a:r>
            <a:r>
              <a:rPr sz="1800" b="1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BEACH</a:t>
            </a:r>
            <a:r>
              <a:rPr sz="1800" b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000000"/>
                </a:solidFill>
                <a:latin typeface="Calibri"/>
                <a:cs typeface="Calibri"/>
              </a:rPr>
              <a:t>COSTA</a:t>
            </a:r>
            <a:r>
              <a:rPr sz="1800" b="1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SMERALDA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b="0" dirty="0">
                <a:solidFill>
                  <a:srgbClr val="000000"/>
                </a:solidFill>
                <a:latin typeface="Calibri Light"/>
                <a:cs typeface="Calibri Light"/>
              </a:rPr>
              <a:t>Project</a:t>
            </a:r>
            <a:r>
              <a:rPr sz="1200" b="0" spc="-6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1200" b="0" spc="-10" dirty="0">
                <a:solidFill>
                  <a:srgbClr val="000000"/>
                </a:solidFill>
                <a:latin typeface="Calibri Light"/>
                <a:cs typeface="Calibri Light"/>
              </a:rPr>
              <a:t>complete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1151803"/>
            <a:ext cx="45669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latin typeface="Calibri Light"/>
                <a:cs typeface="Calibri Light"/>
              </a:rPr>
              <a:t>Working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with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28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Costa</a:t>
            </a:r>
            <a:r>
              <a:rPr sz="1200" b="0" spc="27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Smeralda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group,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Peter</a:t>
            </a:r>
            <a:r>
              <a:rPr sz="1200" b="0" spc="28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was</a:t>
            </a:r>
            <a:r>
              <a:rPr sz="1200" b="0" spc="29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commissioned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spc="-25" dirty="0">
                <a:latin typeface="Calibri Light"/>
                <a:cs typeface="Calibri Light"/>
              </a:rPr>
              <a:t>to </a:t>
            </a:r>
            <a:r>
              <a:rPr sz="1200" b="0" dirty="0">
                <a:latin typeface="Calibri Light"/>
                <a:cs typeface="Calibri Light"/>
              </a:rPr>
              <a:t>design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and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construct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unique</a:t>
            </a:r>
            <a:r>
              <a:rPr sz="1200" b="0" spc="4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beach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club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only</a:t>
            </a:r>
            <a:r>
              <a:rPr sz="1200" b="0" spc="4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accessible</a:t>
            </a:r>
            <a:r>
              <a:rPr sz="1200" b="0" spc="4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by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boat</a:t>
            </a:r>
            <a:r>
              <a:rPr sz="1200" b="0" spc="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for</a:t>
            </a:r>
            <a:r>
              <a:rPr sz="1200" b="0" spc="45" dirty="0">
                <a:latin typeface="Calibri Light"/>
                <a:cs typeface="Calibri Light"/>
              </a:rPr>
              <a:t> </a:t>
            </a:r>
            <a:r>
              <a:rPr sz="1200" b="0" spc="-25" dirty="0">
                <a:latin typeface="Calibri Light"/>
                <a:cs typeface="Calibri Light"/>
              </a:rPr>
              <a:t>the </a:t>
            </a:r>
            <a:r>
              <a:rPr lang="en-US" sz="1200" spc="-25" dirty="0">
                <a:latin typeface="Calibri Light"/>
                <a:cs typeface="Calibri Light"/>
              </a:rPr>
              <a:t>u</a:t>
            </a:r>
            <a:r>
              <a:rPr sz="1200" b="0" dirty="0">
                <a:latin typeface="Calibri Light"/>
                <a:cs typeface="Calibri Light"/>
              </a:rPr>
              <a:t>ber elite</a:t>
            </a:r>
            <a:r>
              <a:rPr sz="1200" b="0" spc="4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demographic.</a:t>
            </a:r>
            <a:r>
              <a:rPr sz="1200" b="0" spc="4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This beach club</a:t>
            </a:r>
            <a:r>
              <a:rPr lang="en-US" sz="1200" b="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was developed to be able to be erected and de-constructed </a:t>
            </a:r>
            <a:r>
              <a:rPr lang="en-US" sz="1200" b="0" dirty="0">
                <a:latin typeface="Calibri Light"/>
                <a:cs typeface="Calibri Light"/>
              </a:rPr>
              <a:t>annually </a:t>
            </a:r>
            <a:r>
              <a:rPr sz="1200" b="0" dirty="0">
                <a:latin typeface="Calibri Light"/>
                <a:cs typeface="Calibri Light"/>
              </a:rPr>
              <a:t>after a 90-day operational period.</a:t>
            </a:r>
            <a:endParaRPr sz="1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81000" y="4325111"/>
            <a:ext cx="4724400" cy="1847214"/>
          </a:xfrm>
          <a:custGeom>
            <a:avLst/>
            <a:gdLst/>
            <a:ahLst/>
            <a:cxnLst/>
            <a:rect l="l" t="t" r="r" b="b"/>
            <a:pathLst>
              <a:path w="4724400" h="1847214">
                <a:moveTo>
                  <a:pt x="4724400" y="0"/>
                </a:moveTo>
                <a:lnTo>
                  <a:pt x="0" y="0"/>
                </a:lnTo>
                <a:lnTo>
                  <a:pt x="0" y="1847088"/>
                </a:lnTo>
                <a:lnTo>
                  <a:pt x="4724400" y="1847088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FF">
              <a:alpha val="811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740" y="4526201"/>
            <a:ext cx="4566920" cy="1403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NIKKI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BEACH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PORTO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CERVO</a:t>
            </a:r>
            <a:endParaRPr sz="1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45"/>
              </a:spcBef>
            </a:pPr>
            <a:r>
              <a:rPr sz="1200" b="0" dirty="0">
                <a:latin typeface="Calibri Light"/>
                <a:cs typeface="Calibri Light"/>
              </a:rPr>
              <a:t>Project</a:t>
            </a:r>
            <a:r>
              <a:rPr sz="1200" b="0" spc="-6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complete</a:t>
            </a:r>
            <a:endParaRPr sz="1200">
              <a:latin typeface="Calibri Light"/>
              <a:cs typeface="Calibri Light"/>
            </a:endParaRPr>
          </a:p>
          <a:p>
            <a:pPr marL="12700" marR="5080" algn="just">
              <a:lnSpc>
                <a:spcPct val="100000"/>
              </a:lnSpc>
              <a:spcBef>
                <a:spcPts val="1440"/>
              </a:spcBef>
            </a:pPr>
            <a:r>
              <a:rPr sz="1200" b="0" dirty="0">
                <a:latin typeface="Calibri Light"/>
                <a:cs typeface="Calibri Light"/>
              </a:rPr>
              <a:t>Working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with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28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Costa</a:t>
            </a:r>
            <a:r>
              <a:rPr sz="1200" b="0" spc="27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Smeralda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group,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Peter</a:t>
            </a:r>
            <a:r>
              <a:rPr sz="1200" b="0" spc="28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was</a:t>
            </a:r>
            <a:r>
              <a:rPr sz="1200" b="0" spc="29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commissioned</a:t>
            </a:r>
            <a:r>
              <a:rPr sz="1200" b="0" spc="285" dirty="0">
                <a:latin typeface="Calibri Light"/>
                <a:cs typeface="Calibri Light"/>
              </a:rPr>
              <a:t> </a:t>
            </a:r>
            <a:r>
              <a:rPr sz="1200" b="0" spc="-25" dirty="0">
                <a:latin typeface="Calibri Light"/>
                <a:cs typeface="Calibri Light"/>
              </a:rPr>
              <a:t>to </a:t>
            </a:r>
            <a:r>
              <a:rPr sz="1200" b="0" dirty="0">
                <a:latin typeface="Calibri Light"/>
                <a:cs typeface="Calibri Light"/>
              </a:rPr>
              <a:t>design</a:t>
            </a:r>
            <a:r>
              <a:rPr sz="1200" b="0" spc="24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</a:t>
            </a:r>
            <a:r>
              <a:rPr sz="1200" b="0" spc="24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pop-</a:t>
            </a:r>
            <a:r>
              <a:rPr sz="1200" b="0" dirty="0">
                <a:latin typeface="Calibri Light"/>
                <a:cs typeface="Calibri Light"/>
              </a:rPr>
              <a:t>up</a:t>
            </a:r>
            <a:r>
              <a:rPr sz="1200" b="0" spc="24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food</a:t>
            </a:r>
            <a:r>
              <a:rPr sz="1200" b="0" spc="24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&amp;</a:t>
            </a:r>
            <a:r>
              <a:rPr sz="1200" b="0" spc="2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beverage</a:t>
            </a:r>
            <a:r>
              <a:rPr sz="1200" b="0" spc="24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outlet</a:t>
            </a:r>
            <a:r>
              <a:rPr sz="1200" b="0" spc="2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directly</a:t>
            </a:r>
            <a:r>
              <a:rPr sz="1200" b="0" spc="2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on</a:t>
            </a:r>
            <a:r>
              <a:rPr sz="1200" b="0" spc="25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24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Marina</a:t>
            </a:r>
            <a:r>
              <a:rPr sz="1200" b="0" spc="25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front </a:t>
            </a:r>
            <a:r>
              <a:rPr sz="1200" b="0" dirty="0">
                <a:latin typeface="Calibri Light"/>
                <a:cs typeface="Calibri Light"/>
              </a:rPr>
              <a:t>alongside</a:t>
            </a:r>
            <a:r>
              <a:rPr sz="1200" b="0" spc="29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notable</a:t>
            </a:r>
            <a:r>
              <a:rPr sz="1200" b="0" spc="29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luxury</a:t>
            </a:r>
            <a:r>
              <a:rPr sz="1200" b="0" spc="30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brands</a:t>
            </a:r>
            <a:r>
              <a:rPr sz="1200" b="0" spc="3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such</a:t>
            </a:r>
            <a:r>
              <a:rPr sz="1200" b="0" spc="30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as</a:t>
            </a:r>
            <a:r>
              <a:rPr sz="1200" b="0" spc="30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Ferrari,</a:t>
            </a:r>
            <a:r>
              <a:rPr sz="1200" b="0" spc="30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Maserati,</a:t>
            </a:r>
            <a:r>
              <a:rPr sz="1200" b="0" spc="30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Bugatti,</a:t>
            </a:r>
            <a:r>
              <a:rPr sz="1200" b="0" spc="290" dirty="0">
                <a:latin typeface="Calibri Light"/>
                <a:cs typeface="Calibri Light"/>
              </a:rPr>
              <a:t> </a:t>
            </a:r>
            <a:r>
              <a:rPr sz="1200" b="0" spc="-50" dirty="0">
                <a:latin typeface="Calibri Light"/>
                <a:cs typeface="Calibri Light"/>
              </a:rPr>
              <a:t>&amp; </a:t>
            </a:r>
            <a:r>
              <a:rPr sz="1200" b="0" spc="-10" dirty="0">
                <a:latin typeface="Calibri Light"/>
                <a:cs typeface="Calibri Light"/>
              </a:rPr>
              <a:t>Breitling.</a:t>
            </a:r>
            <a:endParaRPr sz="1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355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4800" y="3429000"/>
            <a:ext cx="4724400" cy="2400300"/>
          </a:xfrm>
          <a:custGeom>
            <a:avLst/>
            <a:gdLst/>
            <a:ahLst/>
            <a:cxnLst/>
            <a:rect l="l" t="t" r="r" b="b"/>
            <a:pathLst>
              <a:path w="4724400" h="2400300">
                <a:moveTo>
                  <a:pt x="4724400" y="0"/>
                </a:moveTo>
                <a:lnTo>
                  <a:pt x="0" y="0"/>
                </a:lnTo>
                <a:lnTo>
                  <a:pt x="0" y="2400300"/>
                </a:lnTo>
                <a:lnTo>
                  <a:pt x="4724400" y="2400300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FF">
              <a:alpha val="811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3629659"/>
            <a:ext cx="4567555" cy="1951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NIKKI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BEACH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VERSILIA</a:t>
            </a:r>
            <a:endParaRPr sz="18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45"/>
              </a:spcBef>
            </a:pPr>
            <a:r>
              <a:rPr sz="1200" b="0" dirty="0">
                <a:latin typeface="Calibri Light"/>
                <a:cs typeface="Calibri Light"/>
              </a:rPr>
              <a:t>Project</a:t>
            </a:r>
            <a:r>
              <a:rPr sz="1200" b="0" spc="-6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complete</a:t>
            </a:r>
            <a:endParaRPr sz="1200" dirty="0">
              <a:latin typeface="Calibri Light"/>
              <a:cs typeface="Calibri Light"/>
            </a:endParaRPr>
          </a:p>
          <a:p>
            <a:pPr marL="12700" marR="5080" algn="just">
              <a:lnSpc>
                <a:spcPct val="100000"/>
              </a:lnSpc>
              <a:spcBef>
                <a:spcPts val="1440"/>
              </a:spcBef>
            </a:pPr>
            <a:r>
              <a:rPr sz="1200" b="0" dirty="0">
                <a:latin typeface="Calibri Light"/>
                <a:cs typeface="Calibri Light"/>
              </a:rPr>
              <a:t>Located</a:t>
            </a:r>
            <a:r>
              <a:rPr sz="1200" b="0" spc="215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on</a:t>
            </a:r>
            <a:r>
              <a:rPr sz="1200" b="0" spc="220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215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white</a:t>
            </a:r>
            <a:r>
              <a:rPr sz="1200" b="0" spc="220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sands</a:t>
            </a:r>
            <a:r>
              <a:rPr sz="1200" b="0" spc="220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of</a:t>
            </a:r>
            <a:r>
              <a:rPr sz="1200" b="0" spc="220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Marina</a:t>
            </a:r>
            <a:r>
              <a:rPr sz="1200" b="0" spc="220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di</a:t>
            </a:r>
            <a:r>
              <a:rPr sz="1200" b="0" spc="220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Pietrasanta</a:t>
            </a:r>
            <a:r>
              <a:rPr sz="1200" b="0" spc="220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on</a:t>
            </a:r>
            <a:r>
              <a:rPr sz="1200" b="0" spc="220" dirty="0">
                <a:latin typeface="Calibri Light"/>
                <a:cs typeface="Calibri Light"/>
              </a:rPr>
              <a:t>  </a:t>
            </a:r>
            <a:r>
              <a:rPr sz="1200" b="0" spc="-25" dirty="0">
                <a:latin typeface="Calibri Light"/>
                <a:cs typeface="Calibri Light"/>
              </a:rPr>
              <a:t>the </a:t>
            </a:r>
            <a:r>
              <a:rPr sz="1200" b="0" dirty="0">
                <a:latin typeface="Calibri Light"/>
                <a:cs typeface="Calibri Light"/>
              </a:rPr>
              <a:t>Mediterranean</a:t>
            </a:r>
            <a:r>
              <a:rPr sz="1200" b="0" spc="19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Sea,</a:t>
            </a:r>
            <a:r>
              <a:rPr sz="1200" b="0" spc="19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Nikki</a:t>
            </a:r>
            <a:r>
              <a:rPr sz="1200" b="0" spc="19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Beach,</a:t>
            </a:r>
            <a:r>
              <a:rPr sz="1200" b="0" spc="18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Versilia</a:t>
            </a:r>
            <a:r>
              <a:rPr sz="1200" b="0" spc="19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launched</a:t>
            </a:r>
            <a:r>
              <a:rPr sz="1200" b="0" spc="19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in</a:t>
            </a:r>
            <a:r>
              <a:rPr sz="1200" b="0" spc="19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an</a:t>
            </a:r>
            <a:r>
              <a:rPr sz="1200" b="0" spc="19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over-saturated </a:t>
            </a:r>
            <a:r>
              <a:rPr sz="1200" b="0" dirty="0">
                <a:latin typeface="Calibri Light"/>
                <a:cs typeface="Calibri Light"/>
              </a:rPr>
              <a:t>market</a:t>
            </a:r>
            <a:r>
              <a:rPr sz="1200" b="0" spc="1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where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distinction</a:t>
            </a:r>
            <a:r>
              <a:rPr sz="1200" b="0" spc="13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in</a:t>
            </a:r>
            <a:r>
              <a:rPr sz="1200" b="0" spc="1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design</a:t>
            </a:r>
            <a:r>
              <a:rPr sz="1200" b="0" spc="1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means</a:t>
            </a:r>
            <a:r>
              <a:rPr sz="1200" b="0" spc="1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everything.</a:t>
            </a:r>
            <a:r>
              <a:rPr sz="1200" b="0" spc="114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This</a:t>
            </a:r>
            <a:r>
              <a:rPr sz="1200" b="0" spc="13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luxury</a:t>
            </a:r>
            <a:r>
              <a:rPr sz="1200" b="0" spc="12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beach </a:t>
            </a:r>
            <a:r>
              <a:rPr sz="1200" b="0" dirty="0">
                <a:latin typeface="Calibri Light"/>
                <a:cs typeface="Calibri Light"/>
              </a:rPr>
              <a:t>club</a:t>
            </a:r>
            <a:r>
              <a:rPr sz="1200" b="0" spc="2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and</a:t>
            </a:r>
            <a:r>
              <a:rPr sz="1200" b="0" spc="2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restaurant</a:t>
            </a:r>
            <a:r>
              <a:rPr sz="1200" b="0" spc="2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features</a:t>
            </a:r>
            <a:r>
              <a:rPr sz="1200" b="0" spc="2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</a:t>
            </a:r>
            <a:r>
              <a:rPr sz="1200" b="0" spc="204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one-of-a-</a:t>
            </a:r>
            <a:r>
              <a:rPr sz="1200" b="0" dirty="0">
                <a:latin typeface="Calibri Light"/>
                <a:cs typeface="Calibri Light"/>
              </a:rPr>
              <a:t>kind</a:t>
            </a:r>
            <a:r>
              <a:rPr sz="1200" b="0" spc="20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swimming</a:t>
            </a:r>
            <a:r>
              <a:rPr sz="1200" b="0" spc="2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pool</a:t>
            </a:r>
            <a:r>
              <a:rPr sz="1200" b="0" spc="21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fashioned </a:t>
            </a:r>
            <a:r>
              <a:rPr sz="1200" b="0" dirty="0">
                <a:latin typeface="Calibri Light"/>
                <a:cs typeface="Calibri Light"/>
              </a:rPr>
              <a:t>entirely</a:t>
            </a:r>
            <a:r>
              <a:rPr sz="1200" b="0" spc="-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from Carrara marble,</a:t>
            </a:r>
            <a:r>
              <a:rPr sz="1200" b="0" spc="-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swim-</a:t>
            </a:r>
            <a:r>
              <a:rPr sz="1200" b="0" dirty="0">
                <a:latin typeface="Calibri Light"/>
                <a:cs typeface="Calibri Light"/>
              </a:rPr>
              <a:t>up</a:t>
            </a:r>
            <a:r>
              <a:rPr sz="1200" b="0" spc="-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bar,</a:t>
            </a:r>
            <a:r>
              <a:rPr sz="1200" b="0" spc="-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octagon-</a:t>
            </a:r>
            <a:r>
              <a:rPr sz="1200" b="0" dirty="0">
                <a:latin typeface="Calibri Light"/>
                <a:cs typeface="Calibri Light"/>
              </a:rPr>
              <a:t>shaped </a:t>
            </a:r>
            <a:r>
              <a:rPr sz="1200" b="0" spc="-10" dirty="0">
                <a:latin typeface="Calibri Light"/>
                <a:cs typeface="Calibri Light"/>
              </a:rPr>
              <a:t>bar,</a:t>
            </a:r>
            <a:r>
              <a:rPr sz="1200" b="0" spc="-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plush</a:t>
            </a:r>
            <a:r>
              <a:rPr sz="1200" b="0" spc="-10" dirty="0">
                <a:latin typeface="Calibri Light"/>
                <a:cs typeface="Calibri Light"/>
              </a:rPr>
              <a:t> </a:t>
            </a:r>
            <a:r>
              <a:rPr sz="1200" b="0" spc="-25" dirty="0">
                <a:latin typeface="Calibri Light"/>
                <a:cs typeface="Calibri Light"/>
              </a:rPr>
              <a:t>sun </a:t>
            </a:r>
            <a:r>
              <a:rPr sz="1200" b="0" dirty="0">
                <a:latin typeface="Calibri Light"/>
                <a:cs typeface="Calibri Light"/>
              </a:rPr>
              <a:t>beds</a:t>
            </a:r>
            <a:r>
              <a:rPr sz="1200" b="0" spc="-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around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-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pool</a:t>
            </a:r>
            <a:r>
              <a:rPr sz="1200" b="0" spc="-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and</a:t>
            </a:r>
            <a:r>
              <a:rPr sz="1200" b="0" spc="-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on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-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beach.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Peter</a:t>
            </a:r>
            <a:r>
              <a:rPr sz="1200" b="0" spc="-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redesigned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operation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spc="-25" dirty="0">
                <a:latin typeface="Calibri Light"/>
                <a:cs typeface="Calibri Light"/>
              </a:rPr>
              <a:t>in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-3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second</a:t>
            </a:r>
            <a:r>
              <a:rPr sz="1200" b="0" spc="-15" dirty="0">
                <a:latin typeface="Calibri Light"/>
                <a:cs typeface="Calibri Light"/>
              </a:rPr>
              <a:t> </a:t>
            </a:r>
            <a:r>
              <a:rPr sz="1200" b="0" spc="-25" dirty="0">
                <a:latin typeface="Calibri Light"/>
                <a:cs typeface="Calibri Light"/>
              </a:rPr>
              <a:t>year</a:t>
            </a:r>
            <a:r>
              <a:rPr sz="1200" b="0" spc="-3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in</a:t>
            </a:r>
            <a:r>
              <a:rPr sz="1200" b="0" spc="-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order</a:t>
            </a:r>
            <a:r>
              <a:rPr sz="1200" b="0" spc="-3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to</a:t>
            </a:r>
            <a:r>
              <a:rPr sz="1200" b="0" spc="-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facilitate</a:t>
            </a:r>
            <a:r>
              <a:rPr sz="1200" b="0" spc="-3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higher</a:t>
            </a:r>
            <a:r>
              <a:rPr sz="1200" b="0" spc="-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annual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volume.</a:t>
            </a:r>
            <a:endParaRPr sz="1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5580" y="2776220"/>
            <a:ext cx="72034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FFFFFF"/>
                </a:solidFill>
              </a:rPr>
              <a:t>Fulfillment</a:t>
            </a:r>
            <a:endParaRPr sz="7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D03EEB-2F12-2CAE-97FF-2E80122AFE2B}"/>
              </a:ext>
            </a:extLst>
          </p:cNvPr>
          <p:cNvSpPr/>
          <p:nvPr/>
        </p:nvSpPr>
        <p:spPr>
          <a:xfrm>
            <a:off x="762000" y="5791200"/>
            <a:ext cx="14478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7200" y="5856826"/>
            <a:ext cx="15214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 Light"/>
                <a:cs typeface="Calibri Light"/>
              </a:rPr>
              <a:t>Joia</a:t>
            </a:r>
            <a:r>
              <a:rPr sz="2400" b="1" spc="-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 Light"/>
                <a:cs typeface="Calibri Light"/>
              </a:rPr>
              <a:t>Beach</a:t>
            </a:r>
            <a:endParaRPr sz="2400" b="1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DFA02-2D5E-BB9F-4D08-4A812DFC40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6002"/>
          <a:stretch/>
        </p:blipFill>
        <p:spPr>
          <a:xfrm>
            <a:off x="-19049" y="0"/>
            <a:ext cx="12211049" cy="685800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4D033747-15BF-88EA-530F-DA6F47C5B2DE}"/>
              </a:ext>
            </a:extLst>
          </p:cNvPr>
          <p:cNvSpPr txBox="1"/>
          <p:nvPr/>
        </p:nvSpPr>
        <p:spPr>
          <a:xfrm>
            <a:off x="457200" y="5856826"/>
            <a:ext cx="2286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latin typeface="Calibri Light"/>
                <a:cs typeface="Calibri Light"/>
              </a:rPr>
              <a:t>Nikki Beach Baku</a:t>
            </a:r>
            <a:endParaRPr sz="2400" b="1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BDFE2427-ABFA-BC4B-2E31-D7C7C78C021A}"/>
              </a:ext>
            </a:extLst>
          </p:cNvPr>
          <p:cNvSpPr txBox="1"/>
          <p:nvPr/>
        </p:nvSpPr>
        <p:spPr>
          <a:xfrm>
            <a:off x="457200" y="5856826"/>
            <a:ext cx="2286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latin typeface="Calibri Light"/>
                <a:cs typeface="Calibri Light"/>
              </a:rPr>
              <a:t>Nikki Beach Miami</a:t>
            </a:r>
            <a:endParaRPr sz="2400" b="1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25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D2A447F-BEE5-3A59-9307-7D565FCC0534}"/>
              </a:ext>
            </a:extLst>
          </p:cNvPr>
          <p:cNvSpPr txBox="1"/>
          <p:nvPr/>
        </p:nvSpPr>
        <p:spPr>
          <a:xfrm>
            <a:off x="457200" y="5856826"/>
            <a:ext cx="281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latin typeface="Calibri Light"/>
                <a:cs typeface="Calibri Light"/>
              </a:rPr>
              <a:t>Nikki Beach St. Barth’s</a:t>
            </a:r>
            <a:endParaRPr sz="2400" b="1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5412740" y="1403174"/>
            <a:ext cx="6321425" cy="3289747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dirty="0"/>
          </a:p>
          <a:p>
            <a:pPr marL="12700" marR="5080" indent="-635" algn="just">
              <a:lnSpc>
                <a:spcPct val="103200"/>
              </a:lnSpc>
            </a:pPr>
            <a:r>
              <a:rPr sz="3600" b="0" dirty="0">
                <a:latin typeface="Edwardian Script ITC"/>
                <a:cs typeface="Edwardian Script ITC"/>
              </a:rPr>
              <a:t>W</a:t>
            </a:r>
            <a:r>
              <a:rPr dirty="0"/>
              <a:t>elcome</a:t>
            </a:r>
            <a:r>
              <a:rPr spc="20" dirty="0"/>
              <a:t> </a:t>
            </a:r>
            <a:r>
              <a:rPr dirty="0"/>
              <a:t>to</a:t>
            </a:r>
            <a:r>
              <a:rPr spc="30" dirty="0"/>
              <a:t> </a:t>
            </a:r>
            <a:r>
              <a:rPr dirty="0"/>
              <a:t>Higney</a:t>
            </a:r>
            <a:r>
              <a:rPr spc="30" dirty="0"/>
              <a:t> </a:t>
            </a:r>
            <a:r>
              <a:rPr dirty="0"/>
              <a:t>International,</a:t>
            </a:r>
            <a:r>
              <a:rPr spc="30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dirty="0"/>
              <a:t>premier</a:t>
            </a:r>
            <a:r>
              <a:rPr spc="30" dirty="0"/>
              <a:t> </a:t>
            </a:r>
            <a:r>
              <a:rPr dirty="0"/>
              <a:t>design</a:t>
            </a:r>
            <a:r>
              <a:rPr spc="30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dirty="0"/>
              <a:t>fulfillment</a:t>
            </a:r>
            <a:r>
              <a:rPr spc="25" dirty="0"/>
              <a:t> </a:t>
            </a:r>
            <a:r>
              <a:rPr dirty="0"/>
              <a:t>company</a:t>
            </a:r>
            <a:r>
              <a:rPr spc="20" dirty="0"/>
              <a:t> </a:t>
            </a:r>
            <a:r>
              <a:rPr dirty="0"/>
              <a:t>nestled</a:t>
            </a:r>
            <a:r>
              <a:rPr spc="30" dirty="0"/>
              <a:t> </a:t>
            </a:r>
            <a:r>
              <a:rPr dirty="0"/>
              <a:t>in</a:t>
            </a:r>
            <a:r>
              <a:rPr spc="25" dirty="0"/>
              <a:t> </a:t>
            </a:r>
            <a:r>
              <a:rPr dirty="0"/>
              <a:t>the</a:t>
            </a:r>
            <a:r>
              <a:rPr spc="25" dirty="0"/>
              <a:t> </a:t>
            </a:r>
            <a:r>
              <a:rPr dirty="0"/>
              <a:t>heart</a:t>
            </a:r>
            <a:r>
              <a:rPr spc="20" dirty="0"/>
              <a:t> </a:t>
            </a:r>
            <a:r>
              <a:rPr dirty="0"/>
              <a:t>of</a:t>
            </a:r>
            <a:r>
              <a:rPr spc="35" dirty="0"/>
              <a:t> </a:t>
            </a:r>
            <a:r>
              <a:rPr spc="-10" dirty="0"/>
              <a:t>South </a:t>
            </a:r>
            <a:r>
              <a:rPr dirty="0"/>
              <a:t>Florida.</a:t>
            </a:r>
            <a:r>
              <a:rPr spc="145" dirty="0"/>
              <a:t> </a:t>
            </a:r>
            <a:r>
              <a:rPr dirty="0"/>
              <a:t>Higney</a:t>
            </a:r>
            <a:r>
              <a:rPr spc="160" dirty="0"/>
              <a:t> </a:t>
            </a:r>
            <a:r>
              <a:rPr dirty="0"/>
              <a:t>International</a:t>
            </a:r>
            <a:r>
              <a:rPr spc="150" dirty="0"/>
              <a:t> </a:t>
            </a:r>
            <a:r>
              <a:rPr dirty="0"/>
              <a:t>is</a:t>
            </a:r>
            <a:r>
              <a:rPr spc="150" dirty="0"/>
              <a:t> </a:t>
            </a:r>
            <a:r>
              <a:rPr dirty="0"/>
              <a:t>operated</a:t>
            </a:r>
            <a:r>
              <a:rPr spc="155" dirty="0"/>
              <a:t> </a:t>
            </a:r>
            <a:r>
              <a:rPr dirty="0"/>
              <a:t>by</a:t>
            </a:r>
            <a:r>
              <a:rPr spc="160" dirty="0"/>
              <a:t> </a:t>
            </a:r>
            <a:r>
              <a:rPr dirty="0"/>
              <a:t>CEO</a:t>
            </a:r>
            <a:r>
              <a:rPr spc="150" dirty="0"/>
              <a:t> </a:t>
            </a:r>
            <a:r>
              <a:rPr dirty="0"/>
              <a:t>Peter</a:t>
            </a:r>
            <a:r>
              <a:rPr spc="145" dirty="0"/>
              <a:t> </a:t>
            </a:r>
            <a:r>
              <a:rPr dirty="0"/>
              <a:t>Higney,</a:t>
            </a:r>
            <a:r>
              <a:rPr spc="150" dirty="0"/>
              <a:t> </a:t>
            </a:r>
            <a:r>
              <a:rPr dirty="0"/>
              <a:t>a</a:t>
            </a:r>
            <a:r>
              <a:rPr spc="140" dirty="0"/>
              <a:t> </a:t>
            </a:r>
            <a:r>
              <a:rPr dirty="0"/>
              <a:t>former</a:t>
            </a:r>
            <a:r>
              <a:rPr spc="145" dirty="0"/>
              <a:t> </a:t>
            </a:r>
            <a:r>
              <a:rPr spc="-10" dirty="0"/>
              <a:t>twenty-five-</a:t>
            </a:r>
            <a:r>
              <a:rPr dirty="0"/>
              <a:t>year</a:t>
            </a:r>
            <a:r>
              <a:rPr spc="145" dirty="0"/>
              <a:t> </a:t>
            </a:r>
            <a:r>
              <a:rPr dirty="0"/>
              <a:t>veteran</a:t>
            </a:r>
            <a:r>
              <a:rPr spc="145" dirty="0"/>
              <a:t> </a:t>
            </a:r>
            <a:r>
              <a:rPr dirty="0"/>
              <a:t>and</a:t>
            </a:r>
            <a:r>
              <a:rPr spc="155" dirty="0"/>
              <a:t> </a:t>
            </a:r>
            <a:r>
              <a:rPr dirty="0"/>
              <a:t>VP</a:t>
            </a:r>
            <a:r>
              <a:rPr spc="145" dirty="0"/>
              <a:t> </a:t>
            </a:r>
            <a:r>
              <a:rPr spc="-25" dirty="0"/>
              <a:t>of </a:t>
            </a:r>
            <a:r>
              <a:rPr dirty="0"/>
              <a:t>Hotel</a:t>
            </a:r>
            <a:r>
              <a:rPr spc="130" dirty="0"/>
              <a:t> </a:t>
            </a:r>
            <a:r>
              <a:rPr dirty="0"/>
              <a:t>Development</a:t>
            </a:r>
            <a:r>
              <a:rPr spc="125" dirty="0"/>
              <a:t> </a:t>
            </a:r>
            <a:r>
              <a:rPr dirty="0"/>
              <a:t>for</a:t>
            </a:r>
            <a:r>
              <a:rPr spc="145" dirty="0"/>
              <a:t> </a:t>
            </a:r>
            <a:r>
              <a:rPr dirty="0"/>
              <a:t>Nikki</a:t>
            </a:r>
            <a:r>
              <a:rPr spc="140" dirty="0"/>
              <a:t> </a:t>
            </a:r>
            <a:r>
              <a:rPr dirty="0"/>
              <a:t>Beach</a:t>
            </a:r>
            <a:r>
              <a:rPr spc="145" dirty="0"/>
              <a:t> </a:t>
            </a:r>
            <a:r>
              <a:rPr dirty="0"/>
              <a:t>Hotels</a:t>
            </a:r>
            <a:r>
              <a:rPr spc="150" dirty="0"/>
              <a:t> </a:t>
            </a:r>
            <a:r>
              <a:rPr dirty="0"/>
              <a:t>&amp;</a:t>
            </a:r>
            <a:r>
              <a:rPr spc="150" dirty="0"/>
              <a:t> </a:t>
            </a:r>
            <a:r>
              <a:rPr dirty="0"/>
              <a:t>Resorts.</a:t>
            </a:r>
            <a:r>
              <a:rPr spc="135" dirty="0"/>
              <a:t> </a:t>
            </a:r>
            <a:r>
              <a:rPr dirty="0"/>
              <a:t>“Creating</a:t>
            </a:r>
            <a:r>
              <a:rPr spc="140" dirty="0"/>
              <a:t> </a:t>
            </a:r>
            <a:r>
              <a:rPr dirty="0"/>
              <a:t>venue</a:t>
            </a:r>
            <a:r>
              <a:rPr lang="en-US" dirty="0"/>
              <a:t>s</a:t>
            </a:r>
            <a:r>
              <a:rPr spc="135" dirty="0"/>
              <a:t> </a:t>
            </a:r>
            <a:r>
              <a:rPr dirty="0"/>
              <a:t>that</a:t>
            </a:r>
            <a:r>
              <a:rPr spc="140" dirty="0"/>
              <a:t> </a:t>
            </a:r>
            <a:r>
              <a:rPr lang="en-US" dirty="0"/>
              <a:t>evoke</a:t>
            </a:r>
            <a:r>
              <a:rPr spc="150" dirty="0"/>
              <a:t> </a:t>
            </a:r>
            <a:r>
              <a:rPr dirty="0"/>
              <a:t>an</a:t>
            </a:r>
            <a:r>
              <a:rPr spc="135" dirty="0"/>
              <a:t> </a:t>
            </a:r>
            <a:r>
              <a:rPr dirty="0"/>
              <a:t>emotional</a:t>
            </a:r>
            <a:r>
              <a:rPr spc="130" dirty="0"/>
              <a:t> </a:t>
            </a:r>
            <a:r>
              <a:rPr spc="-10" dirty="0"/>
              <a:t>response </a:t>
            </a:r>
            <a:r>
              <a:rPr dirty="0"/>
              <a:t>through</a:t>
            </a:r>
            <a:r>
              <a:rPr spc="-20" dirty="0"/>
              <a:t> </a:t>
            </a:r>
            <a:r>
              <a:rPr lang="en-US" spc="-20" dirty="0"/>
              <a:t>their</a:t>
            </a:r>
            <a:r>
              <a:rPr lang="en-US" spc="235" dirty="0"/>
              <a:t> </a:t>
            </a:r>
            <a:r>
              <a:rPr lang="en-US" dirty="0"/>
              <a:t>aesthetics</a:t>
            </a:r>
            <a:r>
              <a:rPr spc="-25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what</a:t>
            </a:r>
            <a:r>
              <a:rPr spc="-20" dirty="0"/>
              <a:t> </a:t>
            </a:r>
            <a:r>
              <a:rPr dirty="0"/>
              <a:t>drives</a:t>
            </a:r>
            <a:r>
              <a:rPr spc="-20" dirty="0"/>
              <a:t> </a:t>
            </a:r>
            <a:r>
              <a:rPr dirty="0"/>
              <a:t>us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pursuit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0" dirty="0"/>
              <a:t>perfection.”</a:t>
            </a:r>
            <a:endParaRPr sz="3600" dirty="0">
              <a:latin typeface="Edwardian Script ITC"/>
              <a:cs typeface="Edwardian Script ITC"/>
            </a:endParaRPr>
          </a:p>
          <a:p>
            <a:pPr marL="12700" marR="5715" indent="635" algn="just">
              <a:lnSpc>
                <a:spcPct val="100000"/>
              </a:lnSpc>
              <a:spcBef>
                <a:spcPts val="1320"/>
              </a:spcBef>
            </a:pPr>
            <a:r>
              <a:rPr dirty="0"/>
              <a:t>As</a:t>
            </a:r>
            <a:r>
              <a:rPr spc="35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dirty="0"/>
              <a:t>premier</a:t>
            </a:r>
            <a:r>
              <a:rPr spc="40" dirty="0"/>
              <a:t> </a:t>
            </a:r>
            <a:r>
              <a:rPr dirty="0"/>
              <a:t>hybrid</a:t>
            </a:r>
            <a:r>
              <a:rPr spc="30" dirty="0"/>
              <a:t> </a:t>
            </a:r>
            <a:r>
              <a:rPr dirty="0"/>
              <a:t>design</a:t>
            </a:r>
            <a:r>
              <a:rPr spc="20" dirty="0"/>
              <a:t> </a:t>
            </a:r>
            <a:r>
              <a:rPr dirty="0"/>
              <a:t>and</a:t>
            </a:r>
            <a:r>
              <a:rPr spc="35" dirty="0"/>
              <a:t> </a:t>
            </a:r>
            <a:r>
              <a:rPr dirty="0"/>
              <a:t>furniture</a:t>
            </a:r>
            <a:r>
              <a:rPr spc="10" dirty="0"/>
              <a:t> </a:t>
            </a:r>
            <a:r>
              <a:rPr dirty="0"/>
              <a:t>fulfillment</a:t>
            </a:r>
            <a:r>
              <a:rPr spc="30" dirty="0"/>
              <a:t> </a:t>
            </a:r>
            <a:r>
              <a:rPr dirty="0"/>
              <a:t>company</a:t>
            </a:r>
            <a:r>
              <a:rPr lang="en-US" dirty="0"/>
              <a:t> specializing in developing outdoor spaces for four- and five-star markets</a:t>
            </a:r>
            <a:r>
              <a:rPr dirty="0"/>
              <a:t>,</a:t>
            </a:r>
            <a:r>
              <a:rPr spc="35" dirty="0"/>
              <a:t> </a:t>
            </a:r>
            <a:r>
              <a:rPr dirty="0"/>
              <a:t>we</a:t>
            </a:r>
            <a:r>
              <a:rPr spc="30" dirty="0"/>
              <a:t> </a:t>
            </a:r>
            <a:r>
              <a:rPr dirty="0"/>
              <a:t>pride</a:t>
            </a:r>
            <a:r>
              <a:rPr spc="25" dirty="0"/>
              <a:t> </a:t>
            </a:r>
            <a:r>
              <a:rPr dirty="0"/>
              <a:t>ourselves</a:t>
            </a:r>
            <a:r>
              <a:rPr spc="20" dirty="0"/>
              <a:t> </a:t>
            </a:r>
            <a:r>
              <a:rPr dirty="0"/>
              <a:t>on</a:t>
            </a:r>
            <a:r>
              <a:rPr spc="35" dirty="0"/>
              <a:t> </a:t>
            </a:r>
            <a:r>
              <a:rPr dirty="0"/>
              <a:t>bridging</a:t>
            </a:r>
            <a:r>
              <a:rPr spc="30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dirty="0"/>
              <a:t>gap</a:t>
            </a:r>
            <a:r>
              <a:rPr spc="30" dirty="0"/>
              <a:t> </a:t>
            </a:r>
            <a:r>
              <a:rPr spc="-10" dirty="0"/>
              <a:t>between </a:t>
            </a:r>
            <a:r>
              <a:rPr dirty="0"/>
              <a:t>architects</a:t>
            </a:r>
            <a:r>
              <a:rPr spc="50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dirty="0"/>
              <a:t>clients</a:t>
            </a:r>
            <a:r>
              <a:rPr spc="50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dirty="0"/>
              <a:t>create</a:t>
            </a:r>
            <a:r>
              <a:rPr spc="45" dirty="0"/>
              <a:t> </a:t>
            </a:r>
            <a:r>
              <a:rPr dirty="0"/>
              <a:t>spaces</a:t>
            </a:r>
            <a:r>
              <a:rPr spc="55" dirty="0"/>
              <a:t> </a:t>
            </a:r>
            <a:r>
              <a:rPr dirty="0"/>
              <a:t>that</a:t>
            </a:r>
            <a:r>
              <a:rPr spc="45" dirty="0"/>
              <a:t> </a:t>
            </a:r>
            <a:r>
              <a:rPr dirty="0"/>
              <a:t>are</a:t>
            </a:r>
            <a:r>
              <a:rPr spc="40" dirty="0"/>
              <a:t> </a:t>
            </a:r>
            <a:r>
              <a:rPr dirty="0"/>
              <a:t>both</a:t>
            </a:r>
            <a:r>
              <a:rPr spc="50" dirty="0"/>
              <a:t> </a:t>
            </a:r>
            <a:r>
              <a:rPr dirty="0"/>
              <a:t>aesthetically</a:t>
            </a:r>
            <a:r>
              <a:rPr spc="50" dirty="0"/>
              <a:t> </a:t>
            </a:r>
            <a:r>
              <a:rPr dirty="0"/>
              <a:t>stunning</a:t>
            </a:r>
            <a:r>
              <a:rPr spc="55" dirty="0"/>
              <a:t> </a:t>
            </a:r>
            <a:r>
              <a:rPr dirty="0"/>
              <a:t>and</a:t>
            </a:r>
            <a:r>
              <a:rPr spc="50" dirty="0"/>
              <a:t> </a:t>
            </a:r>
            <a:r>
              <a:rPr dirty="0"/>
              <a:t>functionally</a:t>
            </a:r>
            <a:r>
              <a:rPr spc="55" dirty="0"/>
              <a:t> </a:t>
            </a:r>
            <a:r>
              <a:rPr dirty="0"/>
              <a:t>efficient.</a:t>
            </a:r>
            <a:r>
              <a:rPr spc="65" dirty="0"/>
              <a:t> </a:t>
            </a:r>
            <a:r>
              <a:rPr dirty="0"/>
              <a:t>From</a:t>
            </a:r>
            <a:r>
              <a:rPr spc="50" dirty="0"/>
              <a:t> </a:t>
            </a:r>
            <a:r>
              <a:rPr lang="en-US" spc="-25" dirty="0"/>
              <a:t>a</a:t>
            </a:r>
            <a:r>
              <a:rPr spc="-25" dirty="0"/>
              <a:t> </a:t>
            </a:r>
            <a:r>
              <a:rPr lang="en-US" dirty="0"/>
              <a:t>project's inception, we work closely with both parties </a:t>
            </a:r>
            <a:r>
              <a:rPr dirty="0"/>
              <a:t>to</a:t>
            </a:r>
            <a:r>
              <a:rPr spc="55" dirty="0"/>
              <a:t> </a:t>
            </a:r>
            <a:r>
              <a:rPr dirty="0"/>
              <a:t>understand</a:t>
            </a:r>
            <a:r>
              <a:rPr spc="55" dirty="0"/>
              <a:t> </a:t>
            </a:r>
            <a:r>
              <a:rPr dirty="0"/>
              <a:t>their</a:t>
            </a:r>
            <a:r>
              <a:rPr spc="70" dirty="0"/>
              <a:t> </a:t>
            </a:r>
            <a:r>
              <a:rPr dirty="0"/>
              <a:t>vision,</a:t>
            </a:r>
            <a:r>
              <a:rPr spc="60" dirty="0"/>
              <a:t> </a:t>
            </a:r>
            <a:r>
              <a:rPr dirty="0"/>
              <a:t>preferences,</a:t>
            </a:r>
            <a:r>
              <a:rPr spc="60" dirty="0"/>
              <a:t> </a:t>
            </a:r>
            <a:r>
              <a:rPr spc="-25" dirty="0"/>
              <a:t>and </a:t>
            </a:r>
            <a:r>
              <a:rPr dirty="0"/>
              <a:t>budgetary</a:t>
            </a:r>
            <a:r>
              <a:rPr spc="-35" dirty="0"/>
              <a:t> </a:t>
            </a:r>
            <a:r>
              <a:rPr lang="en-US" spc="-35" dirty="0"/>
              <a:t>projections.</a:t>
            </a:r>
          </a:p>
          <a:p>
            <a:pPr marL="12700" marR="5715" indent="635" algn="just">
              <a:lnSpc>
                <a:spcPct val="100000"/>
              </a:lnSpc>
              <a:spcBef>
                <a:spcPts val="1320"/>
              </a:spcBef>
            </a:pPr>
            <a:r>
              <a:rPr dirty="0"/>
              <a:t>Our</a:t>
            </a:r>
            <a:r>
              <a:rPr spc="-10" dirty="0"/>
              <a:t> </a:t>
            </a:r>
            <a:r>
              <a:rPr dirty="0"/>
              <a:t>team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designers</a:t>
            </a:r>
            <a:r>
              <a:rPr spc="-5" dirty="0"/>
              <a:t> </a:t>
            </a:r>
            <a:r>
              <a:rPr dirty="0"/>
              <a:t>brings</a:t>
            </a:r>
            <a:r>
              <a:rPr spc="-1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wealth</a:t>
            </a:r>
            <a:r>
              <a:rPr spc="-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expertise</a:t>
            </a:r>
            <a:r>
              <a:rPr spc="-25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table,</a:t>
            </a:r>
            <a:r>
              <a:rPr spc="-5" dirty="0"/>
              <a:t> </a:t>
            </a:r>
            <a:r>
              <a:rPr dirty="0"/>
              <a:t>ensuring</a:t>
            </a:r>
            <a:r>
              <a:rPr spc="-20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every</a:t>
            </a:r>
            <a:r>
              <a:rPr spc="-5" dirty="0"/>
              <a:t> </a:t>
            </a:r>
            <a:r>
              <a:rPr dirty="0"/>
              <a:t>aspect</a:t>
            </a:r>
            <a:r>
              <a:rPr spc="-15" dirty="0"/>
              <a:t> </a:t>
            </a:r>
            <a:r>
              <a:rPr dirty="0"/>
              <a:t>of the</a:t>
            </a:r>
            <a:r>
              <a:rPr spc="-15" dirty="0"/>
              <a:t> </a:t>
            </a:r>
            <a:r>
              <a:rPr dirty="0"/>
              <a:t>design</a:t>
            </a:r>
            <a:r>
              <a:rPr spc="-5" dirty="0"/>
              <a:t> </a:t>
            </a:r>
            <a:r>
              <a:rPr spc="-10" dirty="0"/>
              <a:t>process </a:t>
            </a:r>
            <a:r>
              <a:rPr dirty="0"/>
              <a:t>is</a:t>
            </a:r>
            <a:r>
              <a:rPr spc="210" dirty="0"/>
              <a:t> </a:t>
            </a:r>
            <a:r>
              <a:rPr dirty="0"/>
              <a:t>carefully</a:t>
            </a:r>
            <a:r>
              <a:rPr spc="210" dirty="0"/>
              <a:t> </a:t>
            </a:r>
            <a:r>
              <a:rPr dirty="0"/>
              <a:t>curated</a:t>
            </a:r>
            <a:r>
              <a:rPr spc="195" dirty="0"/>
              <a:t> </a:t>
            </a:r>
            <a:r>
              <a:rPr dirty="0"/>
              <a:t>to</a:t>
            </a:r>
            <a:r>
              <a:rPr spc="210" dirty="0"/>
              <a:t> </a:t>
            </a:r>
            <a:r>
              <a:rPr dirty="0"/>
              <a:t>optimize</a:t>
            </a:r>
            <a:r>
              <a:rPr spc="200" dirty="0"/>
              <a:t> </a:t>
            </a:r>
            <a:r>
              <a:rPr dirty="0"/>
              <a:t>both</a:t>
            </a:r>
            <a:r>
              <a:rPr spc="195" dirty="0"/>
              <a:t> </a:t>
            </a:r>
            <a:r>
              <a:rPr dirty="0"/>
              <a:t>form</a:t>
            </a:r>
            <a:r>
              <a:rPr spc="210" dirty="0"/>
              <a:t> </a:t>
            </a:r>
            <a:r>
              <a:rPr dirty="0"/>
              <a:t>and</a:t>
            </a:r>
            <a:r>
              <a:rPr spc="200" dirty="0"/>
              <a:t> </a:t>
            </a:r>
            <a:r>
              <a:rPr dirty="0"/>
              <a:t>function.</a:t>
            </a:r>
            <a:r>
              <a:rPr spc="210" dirty="0"/>
              <a:t> </a:t>
            </a:r>
            <a:r>
              <a:rPr dirty="0"/>
              <a:t>Whether</a:t>
            </a:r>
            <a:r>
              <a:rPr spc="195" dirty="0"/>
              <a:t> </a:t>
            </a:r>
            <a:r>
              <a:rPr dirty="0"/>
              <a:t>it's</a:t>
            </a:r>
            <a:r>
              <a:rPr spc="204" dirty="0"/>
              <a:t> </a:t>
            </a:r>
            <a:r>
              <a:rPr dirty="0"/>
              <a:t>crafting</a:t>
            </a:r>
            <a:r>
              <a:rPr spc="190" dirty="0"/>
              <a:t> </a:t>
            </a:r>
            <a:r>
              <a:rPr dirty="0"/>
              <a:t>bespoke</a:t>
            </a:r>
            <a:r>
              <a:rPr spc="195" dirty="0"/>
              <a:t> </a:t>
            </a:r>
            <a:r>
              <a:rPr dirty="0"/>
              <a:t>furniture</a:t>
            </a:r>
            <a:r>
              <a:rPr spc="200" dirty="0"/>
              <a:t> </a:t>
            </a:r>
            <a:r>
              <a:rPr dirty="0"/>
              <a:t>pieces</a:t>
            </a:r>
            <a:r>
              <a:rPr spc="200" dirty="0"/>
              <a:t> </a:t>
            </a:r>
            <a:r>
              <a:rPr spc="-25" dirty="0"/>
              <a:t>or </a:t>
            </a:r>
            <a:r>
              <a:rPr spc="-10" dirty="0"/>
              <a:t>conceptualizing</a:t>
            </a:r>
            <a:r>
              <a:rPr spc="-30" dirty="0"/>
              <a:t> </a:t>
            </a:r>
            <a:r>
              <a:rPr dirty="0"/>
              <a:t>entire</a:t>
            </a:r>
            <a:r>
              <a:rPr spc="-30" dirty="0"/>
              <a:t> </a:t>
            </a:r>
            <a:r>
              <a:rPr dirty="0"/>
              <a:t>spaces,</a:t>
            </a:r>
            <a:r>
              <a:rPr spc="-20" dirty="0"/>
              <a:t> </a:t>
            </a:r>
            <a:r>
              <a:rPr dirty="0"/>
              <a:t>our</a:t>
            </a:r>
            <a:r>
              <a:rPr spc="-15" dirty="0"/>
              <a:t> </a:t>
            </a:r>
            <a:r>
              <a:rPr dirty="0"/>
              <a:t>goal</a:t>
            </a:r>
            <a:r>
              <a:rPr spc="-15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to exceed</a:t>
            </a:r>
            <a:r>
              <a:rPr spc="-20" dirty="0"/>
              <a:t> </a:t>
            </a:r>
            <a:r>
              <a:rPr dirty="0"/>
              <a:t>expectations</a:t>
            </a:r>
            <a:r>
              <a:rPr spc="-3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dirty="0"/>
              <a:t>transform</a:t>
            </a:r>
            <a:r>
              <a:rPr spc="-30" dirty="0"/>
              <a:t> </a:t>
            </a:r>
            <a:r>
              <a:rPr dirty="0"/>
              <a:t>visions</a:t>
            </a:r>
            <a:r>
              <a:rPr spc="-5" dirty="0"/>
              <a:t> </a:t>
            </a:r>
            <a:r>
              <a:rPr dirty="0"/>
              <a:t>into </a:t>
            </a:r>
            <a:r>
              <a:rPr spc="-10" dirty="0"/>
              <a:t>reality.</a:t>
            </a:r>
          </a:p>
          <a:p>
            <a:pPr marL="13335" marR="7620" indent="31115" algn="just">
              <a:lnSpc>
                <a:spcPct val="100000"/>
              </a:lnSpc>
              <a:spcBef>
                <a:spcPts val="1320"/>
              </a:spcBef>
            </a:pPr>
            <a:r>
              <a:rPr dirty="0"/>
              <a:t>With</a:t>
            </a:r>
            <a:r>
              <a:rPr spc="25" dirty="0"/>
              <a:t> </a:t>
            </a:r>
            <a:r>
              <a:rPr dirty="0"/>
              <a:t>Higney</a:t>
            </a:r>
            <a:r>
              <a:rPr spc="20" dirty="0"/>
              <a:t> </a:t>
            </a:r>
            <a:r>
              <a:rPr dirty="0"/>
              <a:t>International,</a:t>
            </a:r>
            <a:r>
              <a:rPr spc="25" dirty="0"/>
              <a:t> </a:t>
            </a:r>
            <a:r>
              <a:rPr dirty="0"/>
              <a:t>you</a:t>
            </a:r>
            <a:r>
              <a:rPr spc="20" dirty="0"/>
              <a:t> </a:t>
            </a:r>
            <a:r>
              <a:rPr dirty="0"/>
              <a:t>can</a:t>
            </a:r>
            <a:r>
              <a:rPr spc="20" dirty="0"/>
              <a:t> </a:t>
            </a:r>
            <a:r>
              <a:rPr dirty="0"/>
              <a:t>trust</a:t>
            </a:r>
            <a:r>
              <a:rPr spc="25" dirty="0"/>
              <a:t> </a:t>
            </a:r>
            <a:r>
              <a:rPr dirty="0"/>
              <a:t>that</a:t>
            </a:r>
            <a:r>
              <a:rPr spc="15" dirty="0"/>
              <a:t> </a:t>
            </a:r>
            <a:r>
              <a:rPr dirty="0"/>
              <a:t>your</a:t>
            </a:r>
            <a:r>
              <a:rPr spc="20" dirty="0"/>
              <a:t> </a:t>
            </a:r>
            <a:r>
              <a:rPr dirty="0"/>
              <a:t>project</a:t>
            </a:r>
            <a:r>
              <a:rPr spc="25" dirty="0"/>
              <a:t> </a:t>
            </a:r>
            <a:r>
              <a:rPr dirty="0"/>
              <a:t>is</a:t>
            </a:r>
            <a:r>
              <a:rPr spc="30" dirty="0"/>
              <a:t> </a:t>
            </a:r>
            <a:r>
              <a:rPr dirty="0"/>
              <a:t>in</a:t>
            </a:r>
            <a:r>
              <a:rPr spc="20" dirty="0"/>
              <a:t> </a:t>
            </a:r>
            <a:r>
              <a:rPr dirty="0"/>
              <a:t>capable</a:t>
            </a:r>
            <a:r>
              <a:rPr spc="10" dirty="0"/>
              <a:t> </a:t>
            </a:r>
            <a:r>
              <a:rPr dirty="0"/>
              <a:t>hands,</a:t>
            </a:r>
            <a:r>
              <a:rPr spc="25" dirty="0"/>
              <a:t> </a:t>
            </a:r>
            <a:r>
              <a:rPr dirty="0"/>
              <a:t>where</a:t>
            </a:r>
            <a:r>
              <a:rPr spc="10" dirty="0"/>
              <a:t> </a:t>
            </a:r>
            <a:r>
              <a:rPr dirty="0"/>
              <a:t>creativity,</a:t>
            </a:r>
            <a:r>
              <a:rPr spc="25" dirty="0"/>
              <a:t> </a:t>
            </a:r>
            <a:r>
              <a:rPr spc="-10" dirty="0"/>
              <a:t>craftsmanship,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client</a:t>
            </a:r>
            <a:r>
              <a:rPr spc="-20" dirty="0"/>
              <a:t> </a:t>
            </a:r>
            <a:r>
              <a:rPr dirty="0"/>
              <a:t>satisfaction</a:t>
            </a:r>
            <a:r>
              <a:rPr spc="-30" dirty="0"/>
              <a:t> </a:t>
            </a:r>
            <a:r>
              <a:rPr dirty="0"/>
              <a:t>are</a:t>
            </a:r>
            <a:r>
              <a:rPr spc="-35" dirty="0"/>
              <a:t> </a:t>
            </a:r>
            <a:r>
              <a:rPr dirty="0"/>
              <a:t>at the</a:t>
            </a:r>
            <a:r>
              <a:rPr spc="-10" dirty="0"/>
              <a:t> </a:t>
            </a:r>
            <a:r>
              <a:rPr dirty="0"/>
              <a:t>forefront</a:t>
            </a:r>
            <a:r>
              <a:rPr spc="-3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everything</a:t>
            </a:r>
            <a:r>
              <a:rPr spc="-25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spc="-25" dirty="0"/>
              <a:t>do.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About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546178"/>
            <a:ext cx="4716780" cy="45479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0672" y="458461"/>
            <a:ext cx="2062883" cy="2370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100E5B3-D53B-D6B7-AC82-3541BF1AA5DA}"/>
              </a:ext>
            </a:extLst>
          </p:cNvPr>
          <p:cNvSpPr txBox="1"/>
          <p:nvPr/>
        </p:nvSpPr>
        <p:spPr>
          <a:xfrm>
            <a:off x="457200" y="5856826"/>
            <a:ext cx="281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latin typeface="Calibri Light"/>
                <a:cs typeface="Calibri Light"/>
              </a:rPr>
              <a:t>Nikki Beach Dubai</a:t>
            </a:r>
            <a:endParaRPr sz="2400" b="1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443C471-748E-ED5E-FCA0-0DA2E2EE9E2C}"/>
              </a:ext>
            </a:extLst>
          </p:cNvPr>
          <p:cNvSpPr txBox="1"/>
          <p:nvPr/>
        </p:nvSpPr>
        <p:spPr>
          <a:xfrm>
            <a:off x="457200" y="5856826"/>
            <a:ext cx="3505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latin typeface="Calibri Light"/>
                <a:cs typeface="Calibri Light"/>
              </a:rPr>
              <a:t>Nikki Beach Montenegro</a:t>
            </a:r>
            <a:endParaRPr sz="2400" b="1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908" y="915382"/>
            <a:ext cx="213360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sz="4000" b="0" dirty="0">
                <a:solidFill>
                  <a:srgbClr val="A6A6A6"/>
                </a:solidFill>
                <a:latin typeface="Calibri Light"/>
                <a:cs typeface="Calibri Light"/>
              </a:rPr>
              <a:t>Jioa</a:t>
            </a:r>
            <a:r>
              <a:rPr sz="4000" b="0" spc="-70" dirty="0">
                <a:solidFill>
                  <a:srgbClr val="A6A6A6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A6A6A6"/>
                </a:solidFill>
                <a:latin typeface="Calibri Light"/>
                <a:cs typeface="Calibri Light"/>
              </a:rPr>
              <a:t>Beach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3B789D-F346-4CBB-E56E-CD669E2EF378}"/>
              </a:ext>
            </a:extLst>
          </p:cNvPr>
          <p:cNvSpPr txBox="1"/>
          <p:nvPr/>
        </p:nvSpPr>
        <p:spPr>
          <a:xfrm>
            <a:off x="457200" y="5856826"/>
            <a:ext cx="281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latin typeface="Calibri Light"/>
                <a:cs typeface="Calibri Light"/>
              </a:rPr>
              <a:t>Nikki Beach Marbella</a:t>
            </a:r>
            <a:endParaRPr sz="2400" b="1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81F16E79-2DA1-15A0-B46C-00A5614F04D0}"/>
              </a:ext>
            </a:extLst>
          </p:cNvPr>
          <p:cNvSpPr txBox="1"/>
          <p:nvPr/>
        </p:nvSpPr>
        <p:spPr>
          <a:xfrm>
            <a:off x="457200" y="5856826"/>
            <a:ext cx="281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latin typeface="Calibri Light"/>
                <a:cs typeface="Calibri Light"/>
              </a:rPr>
              <a:t>Nikki Beach Ibiza</a:t>
            </a:r>
            <a:endParaRPr sz="2400" b="1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908" y="915382"/>
            <a:ext cx="152273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sz="4000" b="0" spc="-10" dirty="0">
                <a:solidFill>
                  <a:srgbClr val="A6A6A6"/>
                </a:solidFill>
                <a:latin typeface="Calibri Light"/>
                <a:cs typeface="Calibri Light"/>
              </a:rPr>
              <a:t>Shorely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64EC0E2-CDBC-3FDB-5802-A2A468861EE0}"/>
              </a:ext>
            </a:extLst>
          </p:cNvPr>
          <p:cNvSpPr txBox="1"/>
          <p:nvPr/>
        </p:nvSpPr>
        <p:spPr>
          <a:xfrm>
            <a:off x="457200" y="5856826"/>
            <a:ext cx="281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latin typeface="Calibri Light"/>
                <a:cs typeface="Calibri Light"/>
              </a:rPr>
              <a:t>Nikki Beach Monaco</a:t>
            </a:r>
            <a:endParaRPr sz="2400" b="1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2D2B0-6820-8469-B08C-9C836A94C9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FBB136C6-BD3F-ABDD-DE3A-864F586F75EE}"/>
              </a:ext>
            </a:extLst>
          </p:cNvPr>
          <p:cNvSpPr txBox="1"/>
          <p:nvPr/>
        </p:nvSpPr>
        <p:spPr>
          <a:xfrm>
            <a:off x="457200" y="5856826"/>
            <a:ext cx="281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latin typeface="Calibri Light"/>
                <a:cs typeface="Calibri Light"/>
              </a:rPr>
              <a:t>Nikki Beach Koh Samui</a:t>
            </a:r>
            <a:endParaRPr sz="2400" b="1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1919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7732" y="2750312"/>
            <a:ext cx="425640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solidFill>
                  <a:srgbClr val="FFFFFF"/>
                </a:solidFill>
              </a:rPr>
              <a:t>Thank</a:t>
            </a:r>
            <a:r>
              <a:rPr sz="8000" spc="-60" dirty="0">
                <a:solidFill>
                  <a:srgbClr val="FFFFFF"/>
                </a:solidFill>
              </a:rPr>
              <a:t> </a:t>
            </a:r>
            <a:r>
              <a:rPr sz="8000" spc="-575" dirty="0">
                <a:solidFill>
                  <a:srgbClr val="FFFFFF"/>
                </a:solidFill>
              </a:rPr>
              <a:t>Y</a:t>
            </a:r>
            <a:r>
              <a:rPr sz="8000" spc="30" dirty="0">
                <a:solidFill>
                  <a:srgbClr val="FFFFFF"/>
                </a:solidFill>
              </a:rPr>
              <a:t>ou</a:t>
            </a:r>
            <a:endParaRPr sz="8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90081-2F8B-F221-9692-587273ABD709}"/>
              </a:ext>
            </a:extLst>
          </p:cNvPr>
          <p:cNvSpPr txBox="1"/>
          <p:nvPr/>
        </p:nvSpPr>
        <p:spPr>
          <a:xfrm>
            <a:off x="4872682" y="5257800"/>
            <a:ext cx="244650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300" dirty="0"/>
              <a:t>Higney International</a:t>
            </a:r>
          </a:p>
          <a:p>
            <a:pPr algn="ctr"/>
            <a:r>
              <a:rPr lang="en-US" sz="1050" dirty="0"/>
              <a:t>1720 Harrison Street </a:t>
            </a:r>
          </a:p>
          <a:p>
            <a:pPr algn="ctr"/>
            <a:r>
              <a:rPr lang="en-US" sz="1050" dirty="0"/>
              <a:t>Hollywood FL 33020 </a:t>
            </a:r>
          </a:p>
          <a:p>
            <a:pPr algn="ctr"/>
            <a:r>
              <a:rPr lang="en-US" sz="1200" dirty="0"/>
              <a:t>E </a:t>
            </a:r>
            <a:r>
              <a:rPr lang="en-US" sz="1200" dirty="0">
                <a:hlinkClick r:id="rId2"/>
              </a:rPr>
              <a:t>hello@higneyintl.com</a:t>
            </a:r>
            <a:endParaRPr lang="en-US" sz="12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541885"/>
            <a:ext cx="4785995" cy="1428115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pc="-10" dirty="0"/>
              <a:t>Clients</a:t>
            </a:r>
          </a:p>
          <a:p>
            <a:pPr marL="243840" marR="5080" algn="just">
              <a:lnSpc>
                <a:spcPct val="100000"/>
              </a:lnSpc>
              <a:spcBef>
                <a:spcPts val="445"/>
              </a:spcBef>
            </a:pP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We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understand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that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our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clients'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success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lies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in</a:t>
            </a:r>
            <a:r>
              <a:rPr sz="1100" b="0" spc="-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their</a:t>
            </a:r>
            <a:r>
              <a:rPr sz="1100" b="0" spc="-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brand's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vision,</a:t>
            </a:r>
            <a:r>
              <a:rPr sz="1100" b="0" spc="-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and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we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are</a:t>
            </a:r>
            <a:r>
              <a:rPr sz="1100" b="0" spc="409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dedicated</a:t>
            </a:r>
            <a:r>
              <a:rPr sz="1100" b="0" spc="4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to</a:t>
            </a:r>
            <a:r>
              <a:rPr sz="1100" b="0" spc="4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amplifying</a:t>
            </a:r>
            <a:r>
              <a:rPr sz="1100" b="0" spc="4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that</a:t>
            </a:r>
            <a:r>
              <a:rPr sz="1100" b="0" spc="4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vision</a:t>
            </a:r>
            <a:r>
              <a:rPr sz="1100" b="0" spc="4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through</a:t>
            </a:r>
            <a:r>
              <a:rPr sz="1100" b="0" spc="4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exceptional</a:t>
            </a:r>
            <a:r>
              <a:rPr sz="1100" b="0" spc="40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design,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planning</a:t>
            </a:r>
            <a:r>
              <a:rPr sz="1100" b="0" spc="-3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and</a:t>
            </a:r>
            <a:r>
              <a:rPr lang="en-US" sz="1100" b="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furniture</a:t>
            </a:r>
            <a:r>
              <a:rPr sz="1100" b="0" spc="-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solutions.</a:t>
            </a:r>
            <a:endParaRPr sz="11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40" y="2057400"/>
            <a:ext cx="455358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We</a:t>
            </a:r>
            <a:r>
              <a:rPr sz="1100" b="0" spc="35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believe</a:t>
            </a:r>
            <a:r>
              <a:rPr sz="1100" b="0" spc="36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that</a:t>
            </a:r>
            <a:r>
              <a:rPr sz="1100" b="0" spc="36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details</a:t>
            </a:r>
            <a:r>
              <a:rPr sz="1100" b="0" spc="36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matter</a:t>
            </a:r>
            <a:r>
              <a:rPr sz="1100" b="0" spc="36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and</a:t>
            </a:r>
            <a:r>
              <a:rPr sz="1100" b="0" spc="36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speak</a:t>
            </a:r>
            <a:r>
              <a:rPr sz="1100" b="0" spc="35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volumes</a:t>
            </a:r>
            <a:r>
              <a:rPr sz="1100" b="0" spc="36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about</a:t>
            </a:r>
            <a:r>
              <a:rPr sz="1100" b="0" spc="36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</a:t>
            </a:r>
            <a:r>
              <a:rPr sz="1100" b="0" spc="36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brand's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identity,</a:t>
            </a:r>
            <a:r>
              <a:rPr sz="1100" b="0" spc="204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and</a:t>
            </a:r>
            <a:r>
              <a:rPr sz="1100" b="0" spc="2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thus,</a:t>
            </a:r>
            <a:r>
              <a:rPr sz="1100" b="0" spc="2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we</a:t>
            </a:r>
            <a:r>
              <a:rPr sz="1100" b="0" spc="2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focus</a:t>
            </a:r>
            <a:r>
              <a:rPr sz="1100" b="0" spc="2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on</a:t>
            </a:r>
            <a:r>
              <a:rPr sz="1100" b="0" spc="2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delivering</a:t>
            </a:r>
            <a:r>
              <a:rPr sz="1100" b="0" spc="204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unparalleled</a:t>
            </a:r>
            <a:r>
              <a:rPr sz="1100" b="0" spc="2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quality,</a:t>
            </a:r>
            <a:r>
              <a:rPr sz="1100" b="0" spc="2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fit</a:t>
            </a:r>
            <a:r>
              <a:rPr sz="1100" b="0" spc="2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and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exceptional</a:t>
            </a:r>
            <a:r>
              <a:rPr sz="1100" b="0" spc="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durability.</a:t>
            </a:r>
            <a:endParaRPr sz="11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2788919"/>
            <a:ext cx="45542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Whether</a:t>
            </a:r>
            <a:r>
              <a:rPr sz="1100" b="0" spc="8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our</a:t>
            </a:r>
            <a:r>
              <a:rPr sz="1100" b="0" spc="9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clients</a:t>
            </a:r>
            <a:r>
              <a:rPr sz="1100" b="0" spc="10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are</a:t>
            </a:r>
            <a:r>
              <a:rPr sz="1100" b="0" spc="8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investing</a:t>
            </a:r>
            <a:r>
              <a:rPr sz="1100" b="0" spc="10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in</a:t>
            </a:r>
            <a:r>
              <a:rPr sz="1100" b="0" spc="8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capital</a:t>
            </a:r>
            <a:r>
              <a:rPr sz="1100" b="0" spc="8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expenditures</a:t>
            </a:r>
            <a:r>
              <a:rPr sz="1100" b="0" spc="10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or</a:t>
            </a:r>
            <a:r>
              <a:rPr sz="1100" b="0" spc="9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refurbishing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their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properties,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we</a:t>
            </a:r>
            <a:r>
              <a:rPr sz="1100" b="0" spc="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recognize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that</a:t>
            </a:r>
            <a:r>
              <a:rPr sz="1100" b="0" spc="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timing</a:t>
            </a:r>
            <a:r>
              <a:rPr sz="1100" b="0" spc="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is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critical,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and</a:t>
            </a:r>
            <a:r>
              <a:rPr sz="1100" b="0" spc="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that's</a:t>
            </a:r>
            <a:r>
              <a:rPr sz="1100" b="0" spc="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where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our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expertise</a:t>
            </a:r>
            <a:r>
              <a:rPr sz="1100" b="0" spc="5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lies.</a:t>
            </a:r>
            <a:r>
              <a:rPr sz="1100" b="0" spc="5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We</a:t>
            </a:r>
            <a:r>
              <a:rPr sz="1100" b="0" spc="5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take</a:t>
            </a:r>
            <a:r>
              <a:rPr sz="1100" b="0" spc="5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pride</a:t>
            </a:r>
            <a:r>
              <a:rPr sz="1100" b="0" spc="5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in</a:t>
            </a:r>
            <a:r>
              <a:rPr sz="1100" b="0" spc="6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our</a:t>
            </a:r>
            <a:r>
              <a:rPr sz="1100" b="0" spc="5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ability</a:t>
            </a:r>
            <a:r>
              <a:rPr sz="1100" b="0" spc="5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to</a:t>
            </a:r>
            <a:r>
              <a:rPr sz="1100" b="0" spc="6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provide</a:t>
            </a:r>
            <a:r>
              <a:rPr sz="1100" b="0" spc="5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efficient</a:t>
            </a:r>
            <a:r>
              <a:rPr sz="1100" b="0" spc="6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and</a:t>
            </a:r>
            <a:r>
              <a:rPr sz="1100" b="0" spc="6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timely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solutions,</a:t>
            </a:r>
            <a:r>
              <a:rPr sz="1100" b="0" spc="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ensuring</a:t>
            </a:r>
            <a:r>
              <a:rPr sz="1100" b="0" spc="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that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our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client's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projects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are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completed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smoothly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and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without</a:t>
            </a:r>
            <a:r>
              <a:rPr sz="1100" b="0" spc="-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delays.</a:t>
            </a:r>
            <a:endParaRPr sz="11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140" y="3906148"/>
            <a:ext cx="4491227" cy="23682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4861" y="2003498"/>
            <a:ext cx="1970567" cy="453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6802" y="2840463"/>
            <a:ext cx="1798319" cy="42367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31780" y="3152792"/>
            <a:ext cx="888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001F5F"/>
                </a:solidFill>
                <a:latin typeface="Constantia"/>
                <a:cs typeface="Constantia"/>
              </a:rPr>
              <a:t>TATE</a:t>
            </a:r>
            <a:r>
              <a:rPr sz="1000" spc="-25" dirty="0">
                <a:solidFill>
                  <a:srgbClr val="001F5F"/>
                </a:solidFill>
                <a:latin typeface="Constantia"/>
                <a:cs typeface="Constantia"/>
              </a:rPr>
              <a:t> </a:t>
            </a:r>
            <a:r>
              <a:rPr sz="1000" spc="-10" dirty="0">
                <a:solidFill>
                  <a:srgbClr val="001F5F"/>
                </a:solidFill>
                <a:latin typeface="Constantia"/>
                <a:cs typeface="Constantia"/>
              </a:rPr>
              <a:t>CAPITAL</a:t>
            </a:r>
            <a:endParaRPr sz="1000" dirty="0">
              <a:latin typeface="Constantia"/>
              <a:cs typeface="Constanti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2173" y="5646733"/>
            <a:ext cx="1439273" cy="4090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47819" y="5278561"/>
            <a:ext cx="944881" cy="4001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59756" y="2193888"/>
            <a:ext cx="848724" cy="117894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20487" y="2744052"/>
            <a:ext cx="1037843" cy="10317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10672" y="458461"/>
            <a:ext cx="2062883" cy="2370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16236" y="5225490"/>
            <a:ext cx="824483" cy="125151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20145" y="4670568"/>
            <a:ext cx="1439273" cy="31272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84830" y="4276818"/>
            <a:ext cx="1655065" cy="7706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589DCB-0FEA-525D-FDF3-34C4C6033A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1874" y="1482934"/>
            <a:ext cx="2068724" cy="10982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102DC6-E7DB-535E-E913-C3B7CCBDF2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77105" y="3968477"/>
            <a:ext cx="1489499" cy="77062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9FF0D62-D269-529B-4154-91F2670756D4}"/>
              </a:ext>
            </a:extLst>
          </p:cNvPr>
          <p:cNvGrpSpPr/>
          <p:nvPr/>
        </p:nvGrpSpPr>
        <p:grpSpPr>
          <a:xfrm>
            <a:off x="9127036" y="3619812"/>
            <a:ext cx="2040943" cy="369332"/>
            <a:chOff x="8156670" y="1371600"/>
            <a:chExt cx="20409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B323A4-60E8-404A-A4CC-3087CE402D9F}"/>
                </a:ext>
              </a:extLst>
            </p:cNvPr>
            <p:cNvSpPr txBox="1"/>
            <p:nvPr/>
          </p:nvSpPr>
          <p:spPr>
            <a:xfrm>
              <a:off x="8156670" y="1371600"/>
              <a:ext cx="2040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Amasis MT Pro Medium" panose="02040604050005020304" pitchFamily="18" charset="0"/>
                </a:rPr>
                <a:t>Smeralda </a:t>
              </a:r>
              <a:r>
                <a:rPr lang="en-US" dirty="0">
                  <a:latin typeface="Amasis MT Pro Medium" panose="02040604050005020304" pitchFamily="18" charset="0"/>
                </a:rPr>
                <a:t>Holding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198856-042D-ACB7-1C84-872A9C33AB37}"/>
                </a:ext>
              </a:extLst>
            </p:cNvPr>
            <p:cNvSpPr/>
            <p:nvPr/>
          </p:nvSpPr>
          <p:spPr>
            <a:xfrm>
              <a:off x="9715027" y="145929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E018B9A-561C-BF97-FFFC-E6FD9B2CFF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0701" y="3288919"/>
            <a:ext cx="1410883" cy="614417"/>
          </a:xfrm>
          <a:prstGeom prst="rect">
            <a:avLst/>
          </a:prstGeom>
        </p:spPr>
      </p:pic>
      <p:pic>
        <p:nvPicPr>
          <p:cNvPr id="30" name="Picture 29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1C8A4630-DC1A-B4D4-8CC0-F63062B8040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27" y="902307"/>
            <a:ext cx="1287820" cy="12878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Trade</a:t>
            </a:r>
            <a:r>
              <a:rPr spc="-45" dirty="0"/>
              <a:t> </a:t>
            </a:r>
            <a:r>
              <a:rPr spc="-10" dirty="0"/>
              <a:t>Partners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597133"/>
            <a:ext cx="1081786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With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global</a:t>
            </a:r>
            <a:r>
              <a:rPr sz="1100" b="0" spc="-3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reach,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we</a:t>
            </a:r>
            <a:r>
              <a:rPr sz="1100" b="0" spc="-3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partner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only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with</a:t>
            </a:r>
            <a:r>
              <a:rPr sz="1100" b="0" spc="-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the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best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lang="en-US" sz="1100" spc="-20" dirty="0">
                <a:solidFill>
                  <a:srgbClr val="374151"/>
                </a:solidFill>
                <a:latin typeface="Calibri Light"/>
                <a:cs typeface="Calibri Light"/>
              </a:rPr>
              <a:t>c</a:t>
            </a:r>
            <a:r>
              <a:rPr lang="en-US"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ontract and custom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manufacturers,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driven</a:t>
            </a:r>
            <a:r>
              <a:rPr sz="1100" b="0" spc="-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by</a:t>
            </a:r>
            <a:r>
              <a:rPr sz="1100" b="0" spc="-3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our</a:t>
            </a:r>
            <a:r>
              <a:rPr sz="1100" b="0" spc="-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commitment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to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eliminating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risks</a:t>
            </a:r>
            <a:r>
              <a:rPr sz="1100" b="0" spc="-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and</a:t>
            </a:r>
            <a:r>
              <a:rPr sz="1100" b="0" spc="-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offering</a:t>
            </a:r>
            <a:r>
              <a:rPr sz="1100" b="0" spc="-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top-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notch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quality</a:t>
            </a:r>
            <a:r>
              <a:rPr sz="1100" b="0" spc="-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to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our</a:t>
            </a:r>
            <a:r>
              <a:rPr sz="1100" b="0" spc="-2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valued</a:t>
            </a:r>
            <a:r>
              <a:rPr sz="1100" b="0" spc="-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clients.</a:t>
            </a:r>
            <a:endParaRPr sz="1100" dirty="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310" y="2394286"/>
            <a:ext cx="1696211" cy="6888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5600" y="2229544"/>
            <a:ext cx="1346848" cy="584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61074" y="3727244"/>
            <a:ext cx="2210281" cy="2541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6796" y="3495277"/>
            <a:ext cx="1463458" cy="6955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251" y="4447871"/>
            <a:ext cx="1696199" cy="15454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80166" y="3629931"/>
            <a:ext cx="1838883" cy="28983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504964" y="2984662"/>
            <a:ext cx="3669029" cy="3011170"/>
            <a:chOff x="3408857" y="3182111"/>
            <a:chExt cx="3669029" cy="301117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8857" y="4708116"/>
              <a:ext cx="1346848" cy="14850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4544" y="3182111"/>
              <a:ext cx="1962911" cy="4937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1163" y="3275076"/>
              <a:ext cx="1962911" cy="196291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73222" y="5394678"/>
            <a:ext cx="2478162" cy="2795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710672" y="458461"/>
            <a:ext cx="2062883" cy="2370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820657" y="4343401"/>
            <a:ext cx="1839466" cy="1904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AEB085-7B08-5FF3-14B7-3CFC18B22D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6668" y="3213510"/>
            <a:ext cx="1502149" cy="9012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80E335-C139-1D09-8873-9CDEE93506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5487" y="2467257"/>
            <a:ext cx="2034188" cy="4897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A386B2-0991-0CC5-BCCB-0D6E987482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4306" y="4555717"/>
            <a:ext cx="1549959" cy="6001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9AD2B2-05F3-A601-F2AA-1C2C5D88FB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8450" y="4306570"/>
            <a:ext cx="1163853" cy="5746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648146-DEC5-9109-862D-682DAD98C0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3600" y="2208140"/>
            <a:ext cx="1724261" cy="9487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FCA1F3-B30E-72B4-6E2B-E6416CF205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32404" y="5885723"/>
            <a:ext cx="2721861" cy="2459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34E38A-83B1-C89C-E407-220020BD7CB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91040" y="2148292"/>
            <a:ext cx="2086632" cy="12220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7E7E7E"/>
                </a:solidFill>
              </a:rPr>
              <a:t>Custom</a:t>
            </a:r>
            <a:r>
              <a:rPr spc="-110" dirty="0">
                <a:solidFill>
                  <a:srgbClr val="7E7E7E"/>
                </a:solidFill>
              </a:rPr>
              <a:t> </a:t>
            </a:r>
            <a:r>
              <a:rPr spc="-10" dirty="0">
                <a:solidFill>
                  <a:srgbClr val="7E7E7E"/>
                </a:solidFill>
              </a:rPr>
              <a:t>Fabrication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1265" y="1639512"/>
            <a:ext cx="4796790" cy="1208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More</a:t>
            </a:r>
            <a:r>
              <a:rPr sz="1100" b="0" spc="8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commonly,</a:t>
            </a:r>
            <a:r>
              <a:rPr sz="1100" b="0" spc="7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our</a:t>
            </a:r>
            <a:r>
              <a:rPr sz="1100" b="0" spc="7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clients</a:t>
            </a:r>
            <a:r>
              <a:rPr sz="1100" b="0" spc="8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seek</a:t>
            </a:r>
            <a:r>
              <a:rPr sz="1100" b="0" spc="7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</a:t>
            </a:r>
            <a:r>
              <a:rPr sz="1100" b="0" spc="8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unique</a:t>
            </a:r>
            <a:r>
              <a:rPr sz="1100" b="0" spc="6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design</a:t>
            </a:r>
            <a:r>
              <a:rPr sz="1100" b="0" spc="8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not</a:t>
            </a:r>
            <a:r>
              <a:rPr sz="1100" b="0" spc="9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found</a:t>
            </a:r>
            <a:r>
              <a:rPr sz="1100" b="0" spc="8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on</a:t>
            </a:r>
            <a:r>
              <a:rPr sz="1100" b="0" spc="8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the</a:t>
            </a:r>
            <a:r>
              <a:rPr sz="1100" b="0" spc="7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market.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The</a:t>
            </a:r>
            <a:r>
              <a:rPr sz="1100" b="0" spc="4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reason</a:t>
            </a:r>
            <a:r>
              <a:rPr sz="1100" b="0" spc="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for</a:t>
            </a:r>
            <a:r>
              <a:rPr sz="1100" b="0" spc="4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this</a:t>
            </a:r>
            <a:r>
              <a:rPr sz="1100" b="0" spc="5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is</a:t>
            </a:r>
            <a:r>
              <a:rPr sz="1100" b="0" spc="3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the</a:t>
            </a:r>
            <a:r>
              <a:rPr sz="1100" b="0" spc="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need</a:t>
            </a:r>
            <a:r>
              <a:rPr sz="1100" b="0" spc="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to</a:t>
            </a:r>
            <a:r>
              <a:rPr sz="1100" b="0" spc="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distinguish</a:t>
            </a:r>
            <a:r>
              <a:rPr sz="1100" b="0" spc="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oneself</a:t>
            </a:r>
            <a:r>
              <a:rPr sz="1100" b="0" spc="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in</a:t>
            </a:r>
            <a:r>
              <a:rPr sz="1100" b="0" spc="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</a:t>
            </a:r>
            <a:r>
              <a:rPr sz="1100" b="0" spc="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marketplace</a:t>
            </a:r>
            <a:r>
              <a:rPr sz="1100" b="0" spc="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where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outdoor</a:t>
            </a:r>
            <a:r>
              <a:rPr sz="1100" b="0" spc="-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venues</a:t>
            </a:r>
            <a:r>
              <a:rPr sz="1100" b="0" spc="-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are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 traditionally clustered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together.</a:t>
            </a:r>
            <a:endParaRPr sz="1100" dirty="0">
              <a:latin typeface="Calibri Light"/>
              <a:cs typeface="Calibri Light"/>
            </a:endParaRPr>
          </a:p>
          <a:p>
            <a:pPr marL="12700" marR="6350" algn="just">
              <a:lnSpc>
                <a:spcPct val="100000"/>
              </a:lnSpc>
              <a:spcBef>
                <a:spcPts val="1440"/>
              </a:spcBef>
            </a:pP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Our</a:t>
            </a:r>
            <a:r>
              <a:rPr sz="1100" b="0" spc="17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team</a:t>
            </a:r>
            <a:r>
              <a:rPr sz="1100" b="0" spc="18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has</a:t>
            </a:r>
            <a:r>
              <a:rPr sz="1100" b="0" spc="18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the</a:t>
            </a:r>
            <a:r>
              <a:rPr sz="1100" b="0" spc="17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experience</a:t>
            </a:r>
            <a:r>
              <a:rPr sz="1100" b="0" spc="17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to</a:t>
            </a:r>
            <a:r>
              <a:rPr sz="1100" b="0" spc="17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transform</a:t>
            </a:r>
            <a:r>
              <a:rPr sz="1100" b="0" spc="18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owners’</a:t>
            </a:r>
            <a:r>
              <a:rPr sz="1100" b="0" spc="17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concepts</a:t>
            </a:r>
            <a:r>
              <a:rPr sz="1100" b="0" spc="18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into</a:t>
            </a:r>
            <a:r>
              <a:rPr sz="1100" b="0" spc="18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</a:t>
            </a:r>
            <a:r>
              <a:rPr sz="1100" b="0" spc="17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reality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through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the</a:t>
            </a:r>
            <a:r>
              <a:rPr sz="1100" b="0" spc="1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process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of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sampling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and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testing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with</a:t>
            </a:r>
            <a:r>
              <a:rPr sz="1100" b="0" spc="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certified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partners</a:t>
            </a:r>
            <a:r>
              <a:rPr sz="1100" b="0" spc="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to</a:t>
            </a:r>
            <a:r>
              <a:rPr sz="1100" b="0" spc="1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ensure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product</a:t>
            </a:r>
            <a:r>
              <a:rPr sz="1100" b="0" spc="-2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quality</a:t>
            </a:r>
            <a:r>
              <a:rPr sz="1100" b="0" spc="-45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374151"/>
                </a:solidFill>
                <a:latin typeface="Calibri Light"/>
                <a:cs typeface="Calibri Light"/>
              </a:rPr>
              <a:t>and</a:t>
            </a:r>
            <a:r>
              <a:rPr sz="1100" b="0" spc="-30" dirty="0">
                <a:solidFill>
                  <a:srgbClr val="374151"/>
                </a:solidFill>
                <a:latin typeface="Calibri Light"/>
                <a:cs typeface="Calibri Light"/>
              </a:rPr>
              <a:t> </a:t>
            </a:r>
            <a:r>
              <a:rPr sz="1100" b="0" spc="-10" dirty="0">
                <a:solidFill>
                  <a:srgbClr val="374151"/>
                </a:solidFill>
                <a:latin typeface="Calibri Light"/>
                <a:cs typeface="Calibri Light"/>
              </a:rPr>
              <a:t>durability.</a:t>
            </a:r>
            <a:endParaRPr sz="11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9132" y="1219200"/>
            <a:ext cx="2438399" cy="18181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7667" y="3183635"/>
            <a:ext cx="3505199" cy="26258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0804" y="3170318"/>
            <a:ext cx="4078223" cy="26304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076" y="3183636"/>
            <a:ext cx="1975103" cy="26334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10672" y="458461"/>
            <a:ext cx="2062883" cy="237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F45B5B-4B8C-A454-3F1A-C95DCB721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357" y="1194976"/>
            <a:ext cx="2685509" cy="18423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C8D77-EA8B-3C6D-D439-1CAD5E6409B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03" r="2894"/>
          <a:stretch/>
        </p:blipFill>
        <p:spPr>
          <a:xfrm flipH="1">
            <a:off x="6934200" y="3183635"/>
            <a:ext cx="4372465" cy="26171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0151" y="2776220"/>
            <a:ext cx="57130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FFFFFF"/>
                </a:solidFill>
              </a:rPr>
              <a:t>Design</a:t>
            </a:r>
            <a:endParaRPr sz="7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staurant with tables and chairs&#10;&#10;AI-generated content may be incorrect.">
            <a:extLst>
              <a:ext uri="{FF2B5EF4-FFF2-40B4-BE49-F238E27FC236}">
                <a16:creationId xmlns:a16="http://schemas.microsoft.com/office/drawing/2014/main" id="{D6C32A3B-865D-35A7-AB78-630C16AA37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" r="6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55AFDC97-1904-2DCE-4CA1-FA51A348A63E}"/>
              </a:ext>
            </a:extLst>
          </p:cNvPr>
          <p:cNvSpPr txBox="1"/>
          <p:nvPr/>
        </p:nvSpPr>
        <p:spPr>
          <a:xfrm>
            <a:off x="228600" y="4953000"/>
            <a:ext cx="4724400" cy="1595309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vert="horz" wrap="square" lIns="0" tIns="213360" rIns="0" bIns="0" rtlCol="0">
            <a:spAutoFit/>
          </a:bodyPr>
          <a:lstStyle/>
          <a:p>
            <a:pPr marL="91440" algn="just">
              <a:lnSpc>
                <a:spcPct val="100000"/>
              </a:lnSpc>
              <a:spcBef>
                <a:spcPts val="1680"/>
              </a:spcBef>
            </a:pPr>
            <a:r>
              <a:rPr lang="en-US" sz="1800" b="1" dirty="0">
                <a:latin typeface="Calibri"/>
                <a:cs typeface="Calibri"/>
              </a:rPr>
              <a:t>RITZ CARLTON BAL HARBOUR</a:t>
            </a:r>
            <a:endParaRPr sz="1800" dirty="0">
              <a:latin typeface="Calibri"/>
              <a:cs typeface="Calibri"/>
            </a:endParaRPr>
          </a:p>
          <a:p>
            <a:pPr marL="91440" algn="just">
              <a:lnSpc>
                <a:spcPct val="100000"/>
              </a:lnSpc>
              <a:spcBef>
                <a:spcPts val="45"/>
              </a:spcBef>
            </a:pPr>
            <a:r>
              <a:rPr lang="en-US" sz="1200" b="0" spc="-10" dirty="0">
                <a:latin typeface="Calibri Light"/>
                <a:cs typeface="Calibri Light"/>
              </a:rPr>
              <a:t>CURRENT</a:t>
            </a:r>
            <a:endParaRPr sz="1200" dirty="0">
              <a:latin typeface="Calibri Light"/>
              <a:cs typeface="Calibri Light"/>
            </a:endParaRPr>
          </a:p>
          <a:p>
            <a:pPr marL="91440" marR="83185" algn="just">
              <a:lnSpc>
                <a:spcPct val="100000"/>
              </a:lnSpc>
              <a:spcBef>
                <a:spcPts val="1440"/>
              </a:spcBef>
            </a:pPr>
            <a:r>
              <a:rPr lang="en-US" sz="1200" b="0" dirty="0">
                <a:latin typeface="Calibri Light"/>
                <a:cs typeface="Calibri Light"/>
              </a:rPr>
              <a:t>The Ritz Carlton project is a complete retrofit of over 12,000 square feet of outdoor space </a:t>
            </a:r>
            <a:r>
              <a:rPr lang="en-US" sz="1200" dirty="0">
                <a:latin typeface="Calibri Light"/>
                <a:cs typeface="Calibri Light"/>
              </a:rPr>
              <a:t>and </a:t>
            </a:r>
            <a:r>
              <a:rPr lang="en-US" sz="1200" b="0" dirty="0">
                <a:latin typeface="Calibri Light"/>
                <a:cs typeface="Calibri Light"/>
              </a:rPr>
              <a:t>amenities, including the introduction of new F&amp;B facilities, a pool, and VIP Cabanas. Estimated to reopen in 2026.</a:t>
            </a:r>
          </a:p>
          <a:p>
            <a:pPr marL="91440" marR="83185" algn="just">
              <a:lnSpc>
                <a:spcPct val="100000"/>
              </a:lnSpc>
            </a:pPr>
            <a:endParaRPr sz="12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6238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ar with a counter and stools&#10;&#10;AI-generated content may be incorrect.">
            <a:extLst>
              <a:ext uri="{FF2B5EF4-FFF2-40B4-BE49-F238E27FC236}">
                <a16:creationId xmlns:a16="http://schemas.microsoft.com/office/drawing/2014/main" id="{7F5F97B7-984A-4228-4244-5B1898AD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467600" y="533400"/>
            <a:ext cx="4419600" cy="1676400"/>
          </a:xfrm>
          <a:custGeom>
            <a:avLst/>
            <a:gdLst/>
            <a:ahLst/>
            <a:cxnLst/>
            <a:rect l="l" t="t" r="r" b="b"/>
            <a:pathLst>
              <a:path w="4419600" h="2400300">
                <a:moveTo>
                  <a:pt x="4419600" y="0"/>
                </a:moveTo>
                <a:lnTo>
                  <a:pt x="0" y="0"/>
                </a:lnTo>
                <a:lnTo>
                  <a:pt x="0" y="2400300"/>
                </a:lnTo>
                <a:lnTo>
                  <a:pt x="4419600" y="2400300"/>
                </a:lnTo>
                <a:lnTo>
                  <a:pt x="4419600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46340" y="734059"/>
            <a:ext cx="3381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000000"/>
                </a:solidFill>
                <a:latin typeface="Calibri"/>
                <a:cs typeface="Calibri"/>
              </a:rPr>
              <a:t>WINTER GARDEN HOTEL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6340" y="1014476"/>
            <a:ext cx="4262755" cy="931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0" spc="-10" dirty="0">
                <a:latin typeface="Calibri Light"/>
                <a:cs typeface="Calibri Light"/>
              </a:rPr>
              <a:t>CURRENT</a:t>
            </a:r>
            <a:endParaRPr lang="en-US" sz="1200" b="0" spc="-10" dirty="0">
              <a:latin typeface="Calibri Light"/>
              <a:cs typeface="Calibri Light"/>
            </a:endParaRPr>
          </a:p>
          <a:p>
            <a:pPr marL="12700" marR="5080" algn="just">
              <a:lnSpc>
                <a:spcPct val="100000"/>
              </a:lnSpc>
              <a:spcBef>
                <a:spcPts val="1440"/>
              </a:spcBef>
            </a:pPr>
            <a:r>
              <a:rPr lang="en-US" sz="1200" spc="-10" dirty="0">
                <a:solidFill>
                  <a:srgbClr val="1F2023"/>
                </a:solidFill>
                <a:latin typeface="Calibri Light"/>
                <a:cs typeface="Calibri Light"/>
              </a:rPr>
              <a:t>A unique 66-room hotel development located Orlando Florida brought to Higney International by </a:t>
            </a:r>
            <a:r>
              <a:rPr lang="en-US" sz="1200" spc="-10" dirty="0" err="1">
                <a:solidFill>
                  <a:srgbClr val="1F2023"/>
                </a:solidFill>
                <a:latin typeface="Calibri Light"/>
                <a:cs typeface="Calibri Light"/>
              </a:rPr>
              <a:t>Knallhart</a:t>
            </a:r>
            <a:r>
              <a:rPr lang="en-US" sz="1200" spc="-10" dirty="0">
                <a:solidFill>
                  <a:srgbClr val="1F2023"/>
                </a:solidFill>
                <a:latin typeface="Calibri Light"/>
                <a:cs typeface="Calibri Light"/>
              </a:rPr>
              <a:t> Development Group. This unique project is modern design with a timeless twist. Set to open in 2028 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staurant with a bar and chairs&#10;&#10;AI-generated content may be incorrect.">
            <a:extLst>
              <a:ext uri="{FF2B5EF4-FFF2-40B4-BE49-F238E27FC236}">
                <a16:creationId xmlns:a16="http://schemas.microsoft.com/office/drawing/2014/main" id="{99424850-AB16-8852-32E3-551C90387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4"/>
          <a:stretch/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600" y="381000"/>
            <a:ext cx="4724400" cy="2698175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wrap="square" lIns="0" tIns="213360" rIns="0" bIns="0" rtlCol="0">
            <a:spAutoFit/>
          </a:bodyPr>
          <a:lstStyle/>
          <a:p>
            <a:pPr marL="91440" algn="just">
              <a:lnSpc>
                <a:spcPct val="100000"/>
              </a:lnSpc>
              <a:spcBef>
                <a:spcPts val="1680"/>
              </a:spcBef>
            </a:pP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SHORELY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CLUB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FORT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LAUDERDALE</a:t>
            </a:r>
            <a:endParaRPr sz="1800" dirty="0">
              <a:latin typeface="Calibri"/>
              <a:cs typeface="Calibri"/>
            </a:endParaRPr>
          </a:p>
          <a:p>
            <a:pPr marL="91440" algn="just">
              <a:lnSpc>
                <a:spcPct val="100000"/>
              </a:lnSpc>
              <a:spcBef>
                <a:spcPts val="45"/>
              </a:spcBef>
            </a:pPr>
            <a:r>
              <a:rPr sz="1200" b="0" spc="-10" dirty="0">
                <a:latin typeface="Calibri Light"/>
                <a:cs typeface="Calibri Light"/>
              </a:rPr>
              <a:t>C</a:t>
            </a:r>
            <a:r>
              <a:rPr lang="en-US" sz="1200" b="0" spc="-10" dirty="0">
                <a:latin typeface="Calibri Light"/>
                <a:cs typeface="Calibri Light"/>
              </a:rPr>
              <a:t>OMPLETED</a:t>
            </a:r>
            <a:r>
              <a:rPr sz="1200" b="0" spc="-5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PROJECT</a:t>
            </a:r>
            <a:endParaRPr sz="1200" dirty="0">
              <a:latin typeface="Calibri Light"/>
              <a:cs typeface="Calibri Light"/>
            </a:endParaRPr>
          </a:p>
          <a:p>
            <a:pPr marL="91440" marR="83185" algn="just">
              <a:lnSpc>
                <a:spcPct val="100000"/>
              </a:lnSpc>
              <a:spcBef>
                <a:spcPts val="1440"/>
              </a:spcBef>
            </a:pP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195" dirty="0">
                <a:latin typeface="Calibri Light"/>
                <a:cs typeface="Calibri Light"/>
              </a:rPr>
              <a:t> </a:t>
            </a:r>
            <a:r>
              <a:rPr lang="en-US" sz="1200" dirty="0">
                <a:latin typeface="Calibri Light"/>
                <a:cs typeface="Calibri Light"/>
              </a:rPr>
              <a:t>recently completed</a:t>
            </a:r>
            <a:r>
              <a:rPr sz="1200" b="0" dirty="0">
                <a:latin typeface="Calibri Light"/>
                <a:cs typeface="Calibri Light"/>
              </a:rPr>
              <a:t> Shorely</a:t>
            </a:r>
            <a:r>
              <a:rPr sz="1200" b="0" spc="195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project</a:t>
            </a:r>
            <a:r>
              <a:rPr sz="1200" b="0" spc="195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of</a:t>
            </a:r>
            <a:r>
              <a:rPr sz="1200" b="0" spc="195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Fort</a:t>
            </a:r>
            <a:r>
              <a:rPr sz="1200" b="0" spc="200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Lauderdale</a:t>
            </a:r>
            <a:r>
              <a:rPr sz="1200" b="0" spc="185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was</a:t>
            </a:r>
            <a:r>
              <a:rPr sz="1200" b="0" spc="200" dirty="0">
                <a:latin typeface="Calibri Light"/>
                <a:cs typeface="Calibri Light"/>
              </a:rPr>
              <a:t>  </a:t>
            </a:r>
            <a:r>
              <a:rPr sz="1200" b="0" dirty="0">
                <a:latin typeface="Calibri Light"/>
                <a:cs typeface="Calibri Light"/>
              </a:rPr>
              <a:t>brought</a:t>
            </a:r>
            <a:r>
              <a:rPr sz="1200" b="0" spc="20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to</a:t>
            </a:r>
            <a:r>
              <a:rPr sz="1200" b="0" spc="20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Higney </a:t>
            </a:r>
            <a:r>
              <a:rPr sz="1200" b="0" dirty="0">
                <a:latin typeface="Calibri Light"/>
                <a:cs typeface="Calibri Light"/>
              </a:rPr>
              <a:t>International</a:t>
            </a:r>
            <a:r>
              <a:rPr sz="1200" b="0" spc="26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by</a:t>
            </a:r>
            <a:r>
              <a:rPr sz="1200" b="0" spc="27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Tate</a:t>
            </a:r>
            <a:r>
              <a:rPr sz="1200" b="0" spc="26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Capital.</a:t>
            </a:r>
            <a:r>
              <a:rPr sz="1200" b="0" spc="26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The</a:t>
            </a:r>
            <a:r>
              <a:rPr sz="1200" b="0" spc="26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challenge</a:t>
            </a:r>
            <a:r>
              <a:rPr sz="1200" b="0" spc="27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was</a:t>
            </a:r>
            <a:r>
              <a:rPr sz="1200" b="0" spc="27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to</a:t>
            </a:r>
            <a:r>
              <a:rPr sz="1200" b="0" spc="270" dirty="0">
                <a:latin typeface="Calibri Light"/>
                <a:cs typeface="Calibri Light"/>
              </a:rPr>
              <a:t> </a:t>
            </a:r>
            <a:r>
              <a:rPr lang="en-US" sz="1200" dirty="0">
                <a:latin typeface="Calibri Light"/>
                <a:cs typeface="Calibri Light"/>
              </a:rPr>
              <a:t>design and </a:t>
            </a:r>
            <a:r>
              <a:rPr sz="1200" b="0" dirty="0">
                <a:latin typeface="Calibri Light"/>
                <a:cs typeface="Calibri Light"/>
              </a:rPr>
              <a:t>develop</a:t>
            </a:r>
            <a:r>
              <a:rPr sz="1200" b="0" spc="26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</a:t>
            </a:r>
            <a:r>
              <a:rPr sz="1200" b="0" spc="265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unique </a:t>
            </a:r>
            <a:r>
              <a:rPr sz="1200" b="0" dirty="0">
                <a:latin typeface="Calibri Light"/>
                <a:cs typeface="Calibri Light"/>
              </a:rPr>
              <a:t>outdoor</a:t>
            </a:r>
            <a:r>
              <a:rPr sz="1200" b="0" spc="-1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furniture</a:t>
            </a:r>
            <a:r>
              <a:rPr sz="1200" b="0" spc="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offering that </a:t>
            </a:r>
            <a:r>
              <a:rPr lang="en-US" sz="1200" b="0" dirty="0">
                <a:latin typeface="Calibri Light"/>
                <a:cs typeface="Calibri Light"/>
              </a:rPr>
              <a:t>could</a:t>
            </a:r>
            <a:r>
              <a:rPr sz="1200" b="0" dirty="0">
                <a:latin typeface="Calibri Light"/>
                <a:cs typeface="Calibri Light"/>
              </a:rPr>
              <a:t> </a:t>
            </a:r>
            <a:r>
              <a:rPr lang="en-US" sz="1200" b="0" dirty="0">
                <a:latin typeface="Calibri Light"/>
                <a:cs typeface="Calibri Light"/>
              </a:rPr>
              <a:t>withstand the elements, given its location and the limited storage space available</a:t>
            </a:r>
            <a:r>
              <a:rPr sz="1200" b="0" spc="-10" dirty="0">
                <a:latin typeface="Calibri Light"/>
                <a:cs typeface="Calibri Light"/>
              </a:rPr>
              <a:t>.</a:t>
            </a:r>
            <a:endParaRPr sz="1200" dirty="0">
              <a:latin typeface="Calibri Light"/>
              <a:cs typeface="Calibri Light"/>
            </a:endParaRPr>
          </a:p>
          <a:p>
            <a:pPr marL="90805" marR="84455" algn="just">
              <a:lnSpc>
                <a:spcPct val="100000"/>
              </a:lnSpc>
              <a:spcBef>
                <a:spcPts val="1440"/>
              </a:spcBef>
            </a:pPr>
            <a:r>
              <a:rPr sz="1200" b="0" spc="-10" dirty="0">
                <a:latin typeface="Calibri Light"/>
                <a:cs typeface="Calibri Light"/>
              </a:rPr>
              <a:t>Working</a:t>
            </a:r>
            <a:r>
              <a:rPr sz="1200" b="0" spc="-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directly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with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our</a:t>
            </a:r>
            <a:r>
              <a:rPr sz="1200" b="0" spc="-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clients</a:t>
            </a:r>
            <a:r>
              <a:rPr sz="1200" b="0" spc="-1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and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suppliers,</a:t>
            </a:r>
            <a:r>
              <a:rPr sz="1200" b="0" spc="-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we</a:t>
            </a:r>
            <a:r>
              <a:rPr sz="1200" b="0" spc="-3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have</a:t>
            </a:r>
            <a:r>
              <a:rPr sz="1200" b="0" spc="-25" dirty="0">
                <a:latin typeface="Calibri Light"/>
                <a:cs typeface="Calibri Light"/>
              </a:rPr>
              <a:t> </a:t>
            </a:r>
            <a:r>
              <a:rPr sz="1200" b="0" dirty="0">
                <a:latin typeface="Calibri Light"/>
                <a:cs typeface="Calibri Light"/>
              </a:rPr>
              <a:t>produced</a:t>
            </a:r>
            <a:r>
              <a:rPr sz="1200" b="0" spc="-2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durable </a:t>
            </a:r>
            <a:r>
              <a:rPr sz="1200" b="0" dirty="0">
                <a:latin typeface="Calibri Light"/>
                <a:cs typeface="Calibri Light"/>
              </a:rPr>
              <a:t>and</a:t>
            </a:r>
            <a:r>
              <a:rPr sz="1200" b="0" spc="210" dirty="0">
                <a:latin typeface="Calibri Light"/>
                <a:cs typeface="Calibri Light"/>
              </a:rPr>
              <a:t> </a:t>
            </a:r>
            <a:r>
              <a:rPr lang="en-US" sz="1200" b="0" dirty="0">
                <a:latin typeface="Calibri Light"/>
                <a:cs typeface="Calibri Light"/>
              </a:rPr>
              <a:t>trend-forward design that adds to the aesthetic of the venue while maintaining our client's</a:t>
            </a:r>
            <a:r>
              <a:rPr sz="1200" b="0" spc="-30" dirty="0">
                <a:latin typeface="Calibri Light"/>
                <a:cs typeface="Calibri Light"/>
              </a:rPr>
              <a:t> </a:t>
            </a:r>
            <a:r>
              <a:rPr sz="1200" b="0" spc="-10" dirty="0">
                <a:latin typeface="Calibri Light"/>
                <a:cs typeface="Calibri Light"/>
              </a:rPr>
              <a:t>needs.</a:t>
            </a:r>
            <a:endParaRPr lang="en-US" sz="1200" b="0" spc="-10" dirty="0">
              <a:latin typeface="Calibri Light"/>
              <a:cs typeface="Calibri Light"/>
            </a:endParaRPr>
          </a:p>
          <a:p>
            <a:pPr marL="90805" marR="84455" algn="just">
              <a:lnSpc>
                <a:spcPct val="100000"/>
              </a:lnSpc>
            </a:pPr>
            <a:endParaRPr sz="12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Words>949</Words>
  <Application>Microsoft Office PowerPoint</Application>
  <PresentationFormat>Widescreen</PresentationFormat>
  <Paragraphs>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Amasis MT Pro Medium</vt:lpstr>
      <vt:lpstr>Calibri</vt:lpstr>
      <vt:lpstr>Calibri Light</vt:lpstr>
      <vt:lpstr>Constantia</vt:lpstr>
      <vt:lpstr>Edwardian Script ITC</vt:lpstr>
      <vt:lpstr>Office Theme</vt:lpstr>
      <vt:lpstr>PowerPoint Presentation</vt:lpstr>
      <vt:lpstr>About</vt:lpstr>
      <vt:lpstr>Clients We understand that our clients' success lies in their brand's vision, and we are dedicated to amplifying that vision through exceptional design, planning and furniture solutions.</vt:lpstr>
      <vt:lpstr>Trade Partners</vt:lpstr>
      <vt:lpstr>Custom Fabrication</vt:lpstr>
      <vt:lpstr>Design</vt:lpstr>
      <vt:lpstr>PowerPoint Presentation</vt:lpstr>
      <vt:lpstr>WINTER GARDEN HOTEL</vt:lpstr>
      <vt:lpstr>PowerPoint Presentation</vt:lpstr>
      <vt:lpstr>LA HABANA (KIMPTON ANGLER’S HOTEL MIAMI)</vt:lpstr>
      <vt:lpstr>NIKKI BEACH BARBADOS Project complete</vt:lpstr>
      <vt:lpstr>NIKKI BEACH COSTA SMERALDA Project complete</vt:lpstr>
      <vt:lpstr>PowerPoint Presentation</vt:lpstr>
      <vt:lpstr>PowerPoint Presentation</vt:lpstr>
      <vt:lpstr>Fulfillment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</dc:title>
  <dc:creator>Sylvia Luong</dc:creator>
  <cp:lastModifiedBy>peter higney</cp:lastModifiedBy>
  <cp:revision>17</cp:revision>
  <dcterms:created xsi:type="dcterms:W3CDTF">2025-03-25T13:40:35Z</dcterms:created>
  <dcterms:modified xsi:type="dcterms:W3CDTF">2025-03-25T22:50:32Z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2024-05-24T00:00:00Z</vt:filetime>
  </property>
  <property fmtid="{D5CDD505-2E9C-101B-9397-08002B2CF9AE}" pid="3" name="Creator">
    <vt:lpwstr>Acrobat PDFMaker 24 for PowerPoint</vt:lpwstr>
  </property>
  <property fmtid="{D5CDD505-2E9C-101B-9397-08002B2CF9AE}" pid="4" name="LastSaved">
    <vt:filetime>2025-03-25T00:00:00Z</vt:filetime>
  </property>
  <property fmtid="{D5CDD505-2E9C-101B-9397-08002B2CF9AE}" pid="5" name="Producer">
    <vt:lpwstr>Adobe PDF Library 24.2.23</vt:lpwstr>
  </property>
</Properties>
</file>